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3" r:id="rId3"/>
    <p:sldId id="314" r:id="rId4"/>
    <p:sldId id="260" r:id="rId5"/>
    <p:sldId id="288" r:id="rId6"/>
    <p:sldId id="315" r:id="rId7"/>
    <p:sldId id="302" r:id="rId8"/>
    <p:sldId id="303" r:id="rId9"/>
    <p:sldId id="261" r:id="rId10"/>
    <p:sldId id="291" r:id="rId11"/>
    <p:sldId id="289" r:id="rId12"/>
    <p:sldId id="290" r:id="rId13"/>
    <p:sldId id="304" r:id="rId14"/>
    <p:sldId id="317" r:id="rId15"/>
    <p:sldId id="316" r:id="rId16"/>
    <p:sldId id="257" r:id="rId17"/>
    <p:sldId id="258" r:id="rId18"/>
    <p:sldId id="318" r:id="rId19"/>
    <p:sldId id="319" r:id="rId20"/>
    <p:sldId id="320" r:id="rId21"/>
    <p:sldId id="268" r:id="rId22"/>
    <p:sldId id="269" r:id="rId23"/>
    <p:sldId id="270" r:id="rId24"/>
    <p:sldId id="271" r:id="rId25"/>
    <p:sldId id="272" r:id="rId26"/>
    <p:sldId id="305" r:id="rId27"/>
    <p:sldId id="306" r:id="rId28"/>
    <p:sldId id="323" r:id="rId29"/>
    <p:sldId id="309" r:id="rId30"/>
    <p:sldId id="310" r:id="rId31"/>
    <p:sldId id="275" r:id="rId32"/>
    <p:sldId id="375" r:id="rId33"/>
    <p:sldId id="376" r:id="rId34"/>
    <p:sldId id="377" r:id="rId35"/>
    <p:sldId id="262" r:id="rId36"/>
    <p:sldId id="264" r:id="rId37"/>
    <p:sldId id="335" r:id="rId38"/>
    <p:sldId id="336" r:id="rId39"/>
    <p:sldId id="337" r:id="rId40"/>
    <p:sldId id="325" r:id="rId41"/>
    <p:sldId id="378" r:id="rId42"/>
    <p:sldId id="379" r:id="rId43"/>
    <p:sldId id="328" r:id="rId44"/>
    <p:sldId id="326" r:id="rId45"/>
    <p:sldId id="327" r:id="rId46"/>
    <p:sldId id="329" r:id="rId47"/>
    <p:sldId id="332" r:id="rId48"/>
    <p:sldId id="330" r:id="rId49"/>
    <p:sldId id="331" r:id="rId50"/>
    <p:sldId id="276" r:id="rId51"/>
    <p:sldId id="333" r:id="rId52"/>
    <p:sldId id="334" r:id="rId53"/>
    <p:sldId id="344" r:id="rId54"/>
    <p:sldId id="338" r:id="rId55"/>
    <p:sldId id="339" r:id="rId56"/>
    <p:sldId id="279" r:id="rId57"/>
    <p:sldId id="340" r:id="rId58"/>
    <p:sldId id="341" r:id="rId59"/>
    <p:sldId id="342" r:id="rId60"/>
    <p:sldId id="292" r:id="rId61"/>
    <p:sldId id="343" r:id="rId62"/>
    <p:sldId id="345" r:id="rId63"/>
    <p:sldId id="346" r:id="rId64"/>
    <p:sldId id="347" r:id="rId65"/>
    <p:sldId id="348" r:id="rId66"/>
    <p:sldId id="296" r:id="rId67"/>
    <p:sldId id="273" r:id="rId68"/>
    <p:sldId id="281" r:id="rId69"/>
    <p:sldId id="353" r:id="rId70"/>
    <p:sldId id="350" r:id="rId71"/>
    <p:sldId id="351" r:id="rId72"/>
    <p:sldId id="352" r:id="rId73"/>
    <p:sldId id="354" r:id="rId74"/>
    <p:sldId id="355" r:id="rId75"/>
    <p:sldId id="358" r:id="rId76"/>
    <p:sldId id="359" r:id="rId77"/>
    <p:sldId id="356" r:id="rId78"/>
    <p:sldId id="357" r:id="rId79"/>
    <p:sldId id="360" r:id="rId80"/>
    <p:sldId id="361" r:id="rId81"/>
    <p:sldId id="363" r:id="rId82"/>
    <p:sldId id="301" r:id="rId83"/>
    <p:sldId id="312" r:id="rId84"/>
    <p:sldId id="380" r:id="rId85"/>
    <p:sldId id="369" r:id="rId86"/>
    <p:sldId id="370" r:id="rId87"/>
    <p:sldId id="371" r:id="rId88"/>
    <p:sldId id="372" r:id="rId89"/>
    <p:sldId id="381" r:id="rId90"/>
    <p:sldId id="362" r:id="rId91"/>
    <p:sldId id="298" r:id="rId92"/>
    <p:sldId id="364" r:id="rId93"/>
    <p:sldId id="365" r:id="rId94"/>
    <p:sldId id="366" r:id="rId95"/>
    <p:sldId id="368" r:id="rId96"/>
    <p:sldId id="367" r:id="rId97"/>
    <p:sldId id="300" r:id="rId98"/>
    <p:sldId id="373" r:id="rId99"/>
    <p:sldId id="374" r:id="rId100"/>
    <p:sldId id="297" r:id="rId101"/>
    <p:sldId id="274" r:id="rId10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272"/>
    <a:srgbClr val="CC0000"/>
    <a:srgbClr val="C29D0C"/>
    <a:srgbClr val="F2C4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58" d="100"/>
          <a:sy n="58" d="100"/>
        </p:scale>
        <p:origin x="9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7C08-9989-43F9-A2E9-17C5412A297C}" type="datetimeFigureOut">
              <a:rPr lang="en-CA" smtClean="0"/>
              <a:t>2019-08-08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BFB2-4CE8-4588-8D11-236EAB0E4D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591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7C08-9989-43F9-A2E9-17C5412A297C}" type="datetimeFigureOut">
              <a:rPr lang="en-CA" smtClean="0"/>
              <a:t>2019-08-08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BFB2-4CE8-4588-8D11-236EAB0E4D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926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7C08-9989-43F9-A2E9-17C5412A297C}" type="datetimeFigureOut">
              <a:rPr lang="en-CA" smtClean="0"/>
              <a:t>2019-08-08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BFB2-4CE8-4588-8D11-236EAB0E4D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496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7C08-9989-43F9-A2E9-17C5412A297C}" type="datetimeFigureOut">
              <a:rPr lang="en-CA" smtClean="0"/>
              <a:t>2019-08-08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BFB2-4CE8-4588-8D11-236EAB0E4D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526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7C08-9989-43F9-A2E9-17C5412A297C}" type="datetimeFigureOut">
              <a:rPr lang="en-CA" smtClean="0"/>
              <a:t>2019-08-08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BFB2-4CE8-4588-8D11-236EAB0E4D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349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7C08-9989-43F9-A2E9-17C5412A297C}" type="datetimeFigureOut">
              <a:rPr lang="en-CA" smtClean="0"/>
              <a:t>2019-08-08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BFB2-4CE8-4588-8D11-236EAB0E4D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581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7C08-9989-43F9-A2E9-17C5412A297C}" type="datetimeFigureOut">
              <a:rPr lang="en-CA" smtClean="0"/>
              <a:t>2019-08-08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BFB2-4CE8-4588-8D11-236EAB0E4D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144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7C08-9989-43F9-A2E9-17C5412A297C}" type="datetimeFigureOut">
              <a:rPr lang="en-CA" smtClean="0"/>
              <a:t>2019-08-08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BFB2-4CE8-4588-8D11-236EAB0E4D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309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7C08-9989-43F9-A2E9-17C5412A297C}" type="datetimeFigureOut">
              <a:rPr lang="en-CA" smtClean="0"/>
              <a:t>2019-08-08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BFB2-4CE8-4588-8D11-236EAB0E4D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171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7C08-9989-43F9-A2E9-17C5412A297C}" type="datetimeFigureOut">
              <a:rPr lang="en-CA" smtClean="0"/>
              <a:t>2019-08-08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BFB2-4CE8-4588-8D11-236EAB0E4D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895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7C08-9989-43F9-A2E9-17C5412A297C}" type="datetimeFigureOut">
              <a:rPr lang="en-CA" smtClean="0"/>
              <a:t>2019-08-08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BFB2-4CE8-4588-8D11-236EAB0E4D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296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37C08-9989-43F9-A2E9-17C5412A297C}" type="datetimeFigureOut">
              <a:rPr lang="en-CA" smtClean="0"/>
              <a:t>2019-08-08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CBFB2-4CE8-4588-8D11-236EAB0E4D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6494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55"/>
            <a:ext cx="9144000" cy="2387600"/>
          </a:xfrm>
        </p:spPr>
        <p:txBody>
          <a:bodyPr>
            <a:normAutofit/>
          </a:bodyPr>
          <a:lstStyle/>
          <a:p>
            <a:r>
              <a:rPr lang="en-CA" sz="8800" dirty="0" smtClean="0"/>
              <a:t>PIN Analysis</a:t>
            </a:r>
            <a:endParaRPr lang="en-CA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87797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CA" sz="3900" dirty="0" smtClean="0">
                <a:solidFill>
                  <a:schemeClr val="accent4">
                    <a:lumMod val="75000"/>
                  </a:schemeClr>
                </a:solidFill>
              </a:rPr>
              <a:t>Never Pick 1234!</a:t>
            </a:r>
            <a:endParaRPr lang="en-CA" sz="39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CA" dirty="0" smtClean="0"/>
              <a:t> By Ida </a:t>
            </a:r>
            <a:r>
              <a:rPr lang="en-CA" dirty="0" err="1" smtClean="0"/>
              <a:t>Knowe</a:t>
            </a:r>
            <a:endParaRPr lang="en-CA" dirty="0" smtClean="0"/>
          </a:p>
          <a:p>
            <a:r>
              <a:rPr lang="en-CA" dirty="0" smtClean="0"/>
              <a:t>For Ms. Gorski</a:t>
            </a:r>
          </a:p>
          <a:p>
            <a:r>
              <a:rPr lang="en-CA" dirty="0" smtClean="0"/>
              <a:t>July 2019</a:t>
            </a:r>
            <a:endParaRPr lang="en-CA" dirty="0"/>
          </a:p>
        </p:txBody>
      </p:sp>
      <p:pic>
        <p:nvPicPr>
          <p:cNvPr id="6146" name="Picture 2" descr="Image result for debit 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672" y="2510967"/>
            <a:ext cx="2690656" cy="197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8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8330" y="1236017"/>
            <a:ext cx="97750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/>
              <a:t>People are notoriously bad at </a:t>
            </a:r>
            <a:br>
              <a:rPr lang="en-CA" sz="4400" dirty="0" smtClean="0"/>
            </a:br>
            <a:r>
              <a:rPr lang="en-CA" sz="4400" dirty="0" smtClean="0"/>
              <a:t>generating random passwords.</a:t>
            </a:r>
          </a:p>
        </p:txBody>
      </p:sp>
      <p:pic>
        <p:nvPicPr>
          <p:cNvPr id="20482" name="Picture 2" descr="User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78" y="3796109"/>
            <a:ext cx="1969440" cy="19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181855" y="3796113"/>
            <a:ext cx="1957589" cy="1957589"/>
          </a:xfrm>
          <a:prstGeom prst="ellipse">
            <a:avLst/>
          </a:prstGeom>
          <a:solidFill>
            <a:srgbClr val="F2C40F"/>
          </a:solidFill>
          <a:ln>
            <a:solidFill>
              <a:srgbClr val="C29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4006353" y="3807962"/>
            <a:ext cx="1957589" cy="1957589"/>
          </a:xfrm>
          <a:prstGeom prst="ellipse">
            <a:avLst/>
          </a:prstGeom>
          <a:solidFill>
            <a:srgbClr val="F2C40F"/>
          </a:solidFill>
          <a:ln>
            <a:solidFill>
              <a:srgbClr val="C29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-320946" y="3796112"/>
            <a:ext cx="1957589" cy="1957589"/>
          </a:xfrm>
          <a:prstGeom prst="ellipse">
            <a:avLst/>
          </a:prstGeom>
          <a:solidFill>
            <a:srgbClr val="F2C40F"/>
          </a:solidFill>
          <a:ln>
            <a:solidFill>
              <a:srgbClr val="C29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8345505" y="3796111"/>
            <a:ext cx="1957589" cy="1957589"/>
          </a:xfrm>
          <a:prstGeom prst="ellipse">
            <a:avLst/>
          </a:prstGeom>
          <a:solidFill>
            <a:srgbClr val="F2C40F"/>
          </a:solidFill>
          <a:ln>
            <a:solidFill>
              <a:srgbClr val="C29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10509155" y="3796110"/>
            <a:ext cx="1957589" cy="1957589"/>
          </a:xfrm>
          <a:prstGeom prst="ellipse">
            <a:avLst/>
          </a:prstGeom>
          <a:solidFill>
            <a:srgbClr val="F2C40F"/>
          </a:solidFill>
          <a:ln>
            <a:solidFill>
              <a:srgbClr val="C29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s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766" y="2211185"/>
            <a:ext cx="6195317" cy="437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1802" y="748146"/>
            <a:ext cx="4771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dirty="0" smtClean="0"/>
              <a:t>Protect yourself.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13735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Image result for debit car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3" y="1355954"/>
            <a:ext cx="5202036" cy="417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78828" y="2427609"/>
            <a:ext cx="56632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dirty="0" smtClean="0"/>
              <a:t>Pick a secure PIN.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111494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8330" y="1236017"/>
            <a:ext cx="97750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/>
              <a:t>This report is intended to make you think more carefully about your choices.</a:t>
            </a:r>
          </a:p>
        </p:txBody>
      </p:sp>
      <p:pic>
        <p:nvPicPr>
          <p:cNvPr id="20482" name="Picture 2" descr="User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78" y="3796109"/>
            <a:ext cx="1969440" cy="19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181855" y="3796113"/>
            <a:ext cx="1957589" cy="1957589"/>
          </a:xfrm>
          <a:prstGeom prst="ellipse">
            <a:avLst/>
          </a:prstGeom>
          <a:solidFill>
            <a:srgbClr val="F2C40F"/>
          </a:solidFill>
          <a:ln>
            <a:solidFill>
              <a:srgbClr val="C29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4006353" y="3807962"/>
            <a:ext cx="1957589" cy="1957589"/>
          </a:xfrm>
          <a:prstGeom prst="ellipse">
            <a:avLst/>
          </a:prstGeom>
          <a:solidFill>
            <a:srgbClr val="F2C40F"/>
          </a:solidFill>
          <a:ln>
            <a:solidFill>
              <a:srgbClr val="C29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-320946" y="3796112"/>
            <a:ext cx="1957589" cy="1957589"/>
          </a:xfrm>
          <a:prstGeom prst="ellipse">
            <a:avLst/>
          </a:prstGeom>
          <a:solidFill>
            <a:srgbClr val="F2C40F"/>
          </a:solidFill>
          <a:ln>
            <a:solidFill>
              <a:srgbClr val="C29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8345505" y="3796111"/>
            <a:ext cx="1957589" cy="1957589"/>
          </a:xfrm>
          <a:prstGeom prst="ellipse">
            <a:avLst/>
          </a:prstGeom>
          <a:solidFill>
            <a:srgbClr val="F2C40F"/>
          </a:solidFill>
          <a:ln>
            <a:solidFill>
              <a:srgbClr val="C29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10509155" y="3796110"/>
            <a:ext cx="1957589" cy="1957589"/>
          </a:xfrm>
          <a:prstGeom prst="ellipse">
            <a:avLst/>
          </a:prstGeom>
          <a:solidFill>
            <a:srgbClr val="F2C40F"/>
          </a:solidFill>
          <a:ln>
            <a:solidFill>
              <a:srgbClr val="C29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27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1954" y="1416321"/>
            <a:ext cx="826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dirty="0" smtClean="0"/>
              <a:t>Don’t be the weakest link.</a:t>
            </a:r>
            <a:endParaRPr lang="en-CA" sz="6000" dirty="0"/>
          </a:p>
        </p:txBody>
      </p:sp>
      <p:pic>
        <p:nvPicPr>
          <p:cNvPr id="20482" name="Picture 2" descr="User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78" y="3796109"/>
            <a:ext cx="1969440" cy="19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181855" y="3796113"/>
            <a:ext cx="1957589" cy="1957589"/>
          </a:xfrm>
          <a:prstGeom prst="ellipse">
            <a:avLst/>
          </a:prstGeom>
          <a:solidFill>
            <a:srgbClr val="F2C40F"/>
          </a:solidFill>
          <a:ln>
            <a:solidFill>
              <a:srgbClr val="C29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4006353" y="3807962"/>
            <a:ext cx="1957589" cy="1957589"/>
          </a:xfrm>
          <a:prstGeom prst="ellipse">
            <a:avLst/>
          </a:prstGeom>
          <a:solidFill>
            <a:srgbClr val="F2C40F"/>
          </a:solidFill>
          <a:ln>
            <a:solidFill>
              <a:srgbClr val="C29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-320946" y="3796112"/>
            <a:ext cx="1957589" cy="1957589"/>
          </a:xfrm>
          <a:prstGeom prst="ellipse">
            <a:avLst/>
          </a:prstGeom>
          <a:solidFill>
            <a:srgbClr val="F2C40F"/>
          </a:solidFill>
          <a:ln>
            <a:solidFill>
              <a:srgbClr val="C29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8345505" y="3796111"/>
            <a:ext cx="1957589" cy="1957589"/>
          </a:xfrm>
          <a:prstGeom prst="ellipse">
            <a:avLst/>
          </a:prstGeom>
          <a:solidFill>
            <a:srgbClr val="F2C40F"/>
          </a:solidFill>
          <a:ln>
            <a:solidFill>
              <a:srgbClr val="C29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10509155" y="3796110"/>
            <a:ext cx="1957589" cy="1957589"/>
          </a:xfrm>
          <a:prstGeom prst="ellipse">
            <a:avLst/>
          </a:prstGeom>
          <a:solidFill>
            <a:srgbClr val="F2C40F"/>
          </a:solidFill>
          <a:ln>
            <a:solidFill>
              <a:srgbClr val="C29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2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1954" y="1416321"/>
            <a:ext cx="826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dirty="0" smtClean="0"/>
              <a:t>Pick a secure PIN.</a:t>
            </a:r>
            <a:endParaRPr lang="en-CA" sz="6000" dirty="0"/>
          </a:p>
        </p:txBody>
      </p:sp>
      <p:pic>
        <p:nvPicPr>
          <p:cNvPr id="20482" name="Picture 2" descr="User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78" y="3796109"/>
            <a:ext cx="1969440" cy="19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181855" y="3796113"/>
            <a:ext cx="1957589" cy="1957589"/>
          </a:xfrm>
          <a:prstGeom prst="ellipse">
            <a:avLst/>
          </a:prstGeom>
          <a:solidFill>
            <a:srgbClr val="F2C40F"/>
          </a:solidFill>
          <a:ln>
            <a:solidFill>
              <a:srgbClr val="C29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4006353" y="3807962"/>
            <a:ext cx="1957589" cy="1957589"/>
          </a:xfrm>
          <a:prstGeom prst="ellipse">
            <a:avLst/>
          </a:prstGeom>
          <a:solidFill>
            <a:srgbClr val="F2C40F"/>
          </a:solidFill>
          <a:ln>
            <a:solidFill>
              <a:srgbClr val="C29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-320946" y="3796112"/>
            <a:ext cx="1957589" cy="1957589"/>
          </a:xfrm>
          <a:prstGeom prst="ellipse">
            <a:avLst/>
          </a:prstGeom>
          <a:solidFill>
            <a:srgbClr val="F2C40F"/>
          </a:solidFill>
          <a:ln>
            <a:solidFill>
              <a:srgbClr val="C29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8345505" y="3796111"/>
            <a:ext cx="1957589" cy="1957589"/>
          </a:xfrm>
          <a:prstGeom prst="ellipse">
            <a:avLst/>
          </a:prstGeom>
          <a:solidFill>
            <a:srgbClr val="F2C40F"/>
          </a:solidFill>
          <a:ln>
            <a:solidFill>
              <a:srgbClr val="C29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10509155" y="3796110"/>
            <a:ext cx="1957589" cy="1957589"/>
          </a:xfrm>
          <a:prstGeom prst="ellipse">
            <a:avLst/>
          </a:prstGeom>
          <a:solidFill>
            <a:srgbClr val="F2C40F"/>
          </a:solidFill>
          <a:ln>
            <a:solidFill>
              <a:srgbClr val="C29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68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293" y="2472744"/>
            <a:ext cx="63549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800" dirty="0" smtClean="0"/>
              <a:t>Methodology</a:t>
            </a:r>
            <a:endParaRPr lang="en-CA" sz="8800" dirty="0"/>
          </a:p>
        </p:txBody>
      </p:sp>
    </p:spTree>
    <p:extLst>
      <p:ext uri="{BB962C8B-B14F-4D97-AF65-F5344CB8AC3E}">
        <p14:creationId xmlns:p14="http://schemas.microsoft.com/office/powerpoint/2010/main" val="402381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ystem music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926" y="581776"/>
            <a:ext cx="4196286" cy="419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696" y="800716"/>
            <a:ext cx="794245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/>
              <a:t>Secondary data was used.</a:t>
            </a:r>
          </a:p>
          <a:p>
            <a:endParaRPr lang="en-CA" sz="3200" dirty="0"/>
          </a:p>
          <a:p>
            <a:r>
              <a:rPr lang="en-CA" sz="5400" dirty="0" smtClean="0"/>
              <a:t>Using </a:t>
            </a:r>
            <a:r>
              <a:rPr lang="en-CA" sz="5400" dirty="0" smtClean="0">
                <a:solidFill>
                  <a:schemeClr val="accent2"/>
                </a:solidFill>
              </a:rPr>
              <a:t>public postings </a:t>
            </a:r>
            <a:r>
              <a:rPr lang="en-CA" sz="5400" dirty="0" smtClean="0"/>
              <a:t>of previous PIN hacks, </a:t>
            </a:r>
            <a:br>
              <a:rPr lang="en-CA" sz="5400" dirty="0" smtClean="0"/>
            </a:br>
            <a:r>
              <a:rPr lang="en-CA" sz="5400" dirty="0" smtClean="0"/>
              <a:t>one-variable data was collected: 4 digit PINs.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374105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585" y="844908"/>
            <a:ext cx="6981825" cy="5219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608" y="1402854"/>
            <a:ext cx="35545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/>
              <a:t>Specifically, this source was used: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48013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5687" y="1223492"/>
            <a:ext cx="79063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600" dirty="0"/>
              <a:t>n</a:t>
            </a:r>
            <a:r>
              <a:rPr lang="en-CA" sz="6600" dirty="0" smtClean="0"/>
              <a:t>(Sample) = </a:t>
            </a:r>
            <a:r>
              <a:rPr lang="en-CA" sz="6600" dirty="0" smtClean="0">
                <a:solidFill>
                  <a:schemeClr val="accent6">
                    <a:lumMod val="75000"/>
                  </a:schemeClr>
                </a:solidFill>
              </a:rPr>
              <a:t>3,400,000</a:t>
            </a:r>
            <a:endParaRPr lang="en-CA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133" y="3393303"/>
            <a:ext cx="112994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 smtClean="0"/>
              <a:t>3.4 million is statistically sound. </a:t>
            </a:r>
          </a:p>
          <a:p>
            <a:pPr algn="ctr"/>
            <a:r>
              <a:rPr lang="en-CA" sz="5400" dirty="0" smtClean="0"/>
              <a:t>It has a low chance of error</a:t>
            </a:r>
            <a:r>
              <a:rPr lang="en-CA" sz="5400" dirty="0" smtClean="0"/>
              <a:t>.</a:t>
            </a:r>
            <a:endParaRPr lang="en-CA" sz="5400" dirty="0" smtClean="0"/>
          </a:p>
        </p:txBody>
      </p:sp>
    </p:spTree>
    <p:extLst>
      <p:ext uri="{BB962C8B-B14F-4D97-AF65-F5344CB8AC3E}">
        <p14:creationId xmlns:p14="http://schemas.microsoft.com/office/powerpoint/2010/main" val="19112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7757" y="478301"/>
            <a:ext cx="737959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dirty="0"/>
              <a:t>However, only publically available hacked datasets have been used. </a:t>
            </a:r>
            <a:endParaRPr lang="en-CA" sz="5400" dirty="0" smtClean="0"/>
          </a:p>
          <a:p>
            <a:endParaRPr lang="en-CA" sz="4800" dirty="0" smtClean="0"/>
          </a:p>
          <a:p>
            <a:r>
              <a:rPr lang="en-CA" sz="5400" dirty="0" smtClean="0"/>
              <a:t>These PIN listings are not as complete as a bank’s would be.</a:t>
            </a:r>
            <a:endParaRPr lang="en-CA" sz="5400" dirty="0"/>
          </a:p>
        </p:txBody>
      </p:sp>
      <p:pic>
        <p:nvPicPr>
          <p:cNvPr id="4" name="Picture 3" descr="Image result for atm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7" y="1390917"/>
            <a:ext cx="3869846" cy="386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35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0157" y="3517714"/>
            <a:ext cx="102515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5400" dirty="0" smtClean="0"/>
              <a:t>This </a:t>
            </a:r>
            <a:r>
              <a:rPr lang="en-CA" sz="5400" dirty="0"/>
              <a:t>is not a true random sample, there is a </a:t>
            </a:r>
            <a:r>
              <a:rPr lang="en-CA" sz="5400" dirty="0">
                <a:solidFill>
                  <a:schemeClr val="accent2">
                    <a:lumMod val="75000"/>
                  </a:schemeClr>
                </a:solidFill>
              </a:rPr>
              <a:t>sampling bias </a:t>
            </a:r>
            <a:r>
              <a:rPr lang="en-CA" sz="5400" dirty="0"/>
              <a:t>towards lower level computer users.</a:t>
            </a:r>
            <a:endParaRPr lang="en-CA" sz="5400" dirty="0"/>
          </a:p>
        </p:txBody>
      </p:sp>
      <p:pic>
        <p:nvPicPr>
          <p:cNvPr id="4" name="Picture 3" descr="Image result for debit 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981" y="735152"/>
            <a:ext cx="3617935" cy="244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9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ank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044" y="68828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8412" y="3565610"/>
            <a:ext cx="104156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5400" dirty="0">
                <a:ea typeface="Calibri" panose="020F0502020204030204" pitchFamily="34" charset="0"/>
                <a:cs typeface="Times New Roman" panose="02020603050405020304" pitchFamily="18" charset="0"/>
              </a:rPr>
              <a:t>Common</a:t>
            </a:r>
            <a:r>
              <a:rPr lang="en-CA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sense seems to dictate that banks have great security. 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2283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1242" y="2614411"/>
            <a:ext cx="38723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8800" dirty="0" smtClean="0"/>
              <a:t>Analysis</a:t>
            </a:r>
            <a:endParaRPr lang="en-CA" sz="8800" dirty="0"/>
          </a:p>
        </p:txBody>
      </p:sp>
    </p:spTree>
    <p:extLst>
      <p:ext uri="{BB962C8B-B14F-4D97-AF65-F5344CB8AC3E}">
        <p14:creationId xmlns:p14="http://schemas.microsoft.com/office/powerpoint/2010/main" val="65523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Image result for debit car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04" y="907087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97053" y="1300287"/>
            <a:ext cx="35954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dirty="0" smtClean="0"/>
              <a:t>How many possible PIN codes exist?</a:t>
            </a:r>
          </a:p>
          <a:p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9497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12891" y="850006"/>
            <a:ext cx="2047741" cy="3387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0" dirty="0"/>
          </a:p>
        </p:txBody>
      </p:sp>
      <p:sp>
        <p:nvSpPr>
          <p:cNvPr id="7" name="Rounded Rectangle 6"/>
          <p:cNvSpPr/>
          <p:nvPr/>
        </p:nvSpPr>
        <p:spPr>
          <a:xfrm>
            <a:off x="3938790" y="850006"/>
            <a:ext cx="2047741" cy="3387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0" dirty="0"/>
          </a:p>
        </p:txBody>
      </p:sp>
      <p:sp>
        <p:nvSpPr>
          <p:cNvPr id="8" name="Rounded Rectangle 7"/>
          <p:cNvSpPr/>
          <p:nvPr/>
        </p:nvSpPr>
        <p:spPr>
          <a:xfrm>
            <a:off x="6164689" y="850006"/>
            <a:ext cx="2047741" cy="3387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0" dirty="0"/>
          </a:p>
        </p:txBody>
      </p:sp>
      <p:sp>
        <p:nvSpPr>
          <p:cNvPr id="9" name="Rounded Rectangle 8"/>
          <p:cNvSpPr/>
          <p:nvPr/>
        </p:nvSpPr>
        <p:spPr>
          <a:xfrm>
            <a:off x="8390588" y="850006"/>
            <a:ext cx="2047741" cy="3387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0" dirty="0"/>
          </a:p>
        </p:txBody>
      </p:sp>
      <p:sp>
        <p:nvSpPr>
          <p:cNvPr id="10" name="TextBox 9"/>
          <p:cNvSpPr txBox="1"/>
          <p:nvPr/>
        </p:nvSpPr>
        <p:spPr>
          <a:xfrm>
            <a:off x="1351416" y="4971245"/>
            <a:ext cx="96265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dirty="0" smtClean="0"/>
              <a:t>Generally, most banking PINs are 4 digits.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5502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12891" y="850006"/>
            <a:ext cx="2047741" cy="3387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0" dirty="0"/>
          </a:p>
        </p:txBody>
      </p:sp>
      <p:sp>
        <p:nvSpPr>
          <p:cNvPr id="7" name="Rounded Rectangle 6"/>
          <p:cNvSpPr/>
          <p:nvPr/>
        </p:nvSpPr>
        <p:spPr>
          <a:xfrm>
            <a:off x="3938790" y="850006"/>
            <a:ext cx="2047741" cy="3387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0" dirty="0"/>
          </a:p>
        </p:txBody>
      </p:sp>
      <p:sp>
        <p:nvSpPr>
          <p:cNvPr id="8" name="Rounded Rectangle 7"/>
          <p:cNvSpPr/>
          <p:nvPr/>
        </p:nvSpPr>
        <p:spPr>
          <a:xfrm>
            <a:off x="6164689" y="850006"/>
            <a:ext cx="2047741" cy="3387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0" dirty="0"/>
          </a:p>
        </p:txBody>
      </p:sp>
      <p:sp>
        <p:nvSpPr>
          <p:cNvPr id="9" name="Rounded Rectangle 8"/>
          <p:cNvSpPr/>
          <p:nvPr/>
        </p:nvSpPr>
        <p:spPr>
          <a:xfrm>
            <a:off x="8390588" y="850006"/>
            <a:ext cx="2047741" cy="3387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0" dirty="0"/>
          </a:p>
        </p:txBody>
      </p:sp>
      <p:sp>
        <p:nvSpPr>
          <p:cNvPr id="10" name="TextBox 9"/>
          <p:cNvSpPr txBox="1"/>
          <p:nvPr/>
        </p:nvSpPr>
        <p:spPr>
          <a:xfrm>
            <a:off x="1351416" y="4971245"/>
            <a:ext cx="89855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4400" dirty="0" smtClean="0"/>
              <a:t>Each space can hold </a:t>
            </a:r>
            <a:r>
              <a:rPr lang="en-CA" sz="4400" dirty="0" smtClean="0">
                <a:solidFill>
                  <a:schemeClr val="accent4">
                    <a:lumMod val="75000"/>
                  </a:schemeClr>
                </a:solidFill>
              </a:rPr>
              <a:t>10</a:t>
            </a:r>
            <a:r>
              <a:rPr lang="en-CA" sz="4400" dirty="0" smtClean="0"/>
              <a:t> possible digits:</a:t>
            </a:r>
          </a:p>
          <a:p>
            <a:pPr algn="ctr"/>
            <a:r>
              <a:rPr lang="en-CA" sz="4400" dirty="0" smtClean="0">
                <a:solidFill>
                  <a:schemeClr val="accent2">
                    <a:lumMod val="75000"/>
                  </a:schemeClr>
                </a:solidFill>
              </a:rPr>
              <a:t>0, 1, 2, 3, 4, 5, 6, 7, 8, 9.</a:t>
            </a:r>
            <a:endParaRPr lang="en-CA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12891" y="850006"/>
            <a:ext cx="2047741" cy="3387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0" dirty="0" smtClean="0"/>
              <a:t>10</a:t>
            </a:r>
            <a:endParaRPr lang="en-CA" sz="12000" dirty="0"/>
          </a:p>
        </p:txBody>
      </p:sp>
      <p:sp>
        <p:nvSpPr>
          <p:cNvPr id="7" name="Rounded Rectangle 6"/>
          <p:cNvSpPr/>
          <p:nvPr/>
        </p:nvSpPr>
        <p:spPr>
          <a:xfrm>
            <a:off x="3938790" y="850006"/>
            <a:ext cx="2047741" cy="3387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0" dirty="0" smtClean="0"/>
              <a:t>10</a:t>
            </a:r>
            <a:endParaRPr lang="en-CA" sz="12000" dirty="0"/>
          </a:p>
        </p:txBody>
      </p:sp>
      <p:sp>
        <p:nvSpPr>
          <p:cNvPr id="8" name="Rounded Rectangle 7"/>
          <p:cNvSpPr/>
          <p:nvPr/>
        </p:nvSpPr>
        <p:spPr>
          <a:xfrm>
            <a:off x="6164689" y="850006"/>
            <a:ext cx="2047741" cy="3387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0" dirty="0" smtClean="0"/>
              <a:t>10</a:t>
            </a:r>
            <a:endParaRPr lang="en-CA" sz="12000" dirty="0"/>
          </a:p>
        </p:txBody>
      </p:sp>
      <p:sp>
        <p:nvSpPr>
          <p:cNvPr id="9" name="Rounded Rectangle 8"/>
          <p:cNvSpPr/>
          <p:nvPr/>
        </p:nvSpPr>
        <p:spPr>
          <a:xfrm>
            <a:off x="8390588" y="850006"/>
            <a:ext cx="2047741" cy="3387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0" dirty="0" smtClean="0"/>
              <a:t>10</a:t>
            </a:r>
            <a:endParaRPr lang="en-CA" sz="12000" dirty="0"/>
          </a:p>
        </p:txBody>
      </p:sp>
      <p:sp>
        <p:nvSpPr>
          <p:cNvPr id="10" name="TextBox 9"/>
          <p:cNvSpPr txBox="1"/>
          <p:nvPr/>
        </p:nvSpPr>
        <p:spPr>
          <a:xfrm>
            <a:off x="986098" y="4971245"/>
            <a:ext cx="97161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4400" dirty="0" smtClean="0"/>
              <a:t>Each digit is independent, so the values </a:t>
            </a:r>
          </a:p>
          <a:p>
            <a:pPr algn="ctr"/>
            <a:r>
              <a:rPr lang="en-CA" sz="4400" dirty="0" smtClean="0"/>
              <a:t>can be </a:t>
            </a:r>
            <a:r>
              <a:rPr lang="en-CA" sz="4400" dirty="0" smtClean="0">
                <a:solidFill>
                  <a:schemeClr val="accent2">
                    <a:lumMod val="75000"/>
                  </a:schemeClr>
                </a:solidFill>
              </a:rPr>
              <a:t>multiplied</a:t>
            </a:r>
            <a:r>
              <a:rPr lang="en-CA" sz="4400" dirty="0" smtClean="0"/>
              <a:t> to get the total number.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30618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12891" y="850006"/>
            <a:ext cx="2047741" cy="3387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0" dirty="0" smtClean="0"/>
              <a:t>10</a:t>
            </a:r>
            <a:endParaRPr lang="en-CA" sz="12000" dirty="0"/>
          </a:p>
        </p:txBody>
      </p:sp>
      <p:sp>
        <p:nvSpPr>
          <p:cNvPr id="7" name="Rounded Rectangle 6"/>
          <p:cNvSpPr/>
          <p:nvPr/>
        </p:nvSpPr>
        <p:spPr>
          <a:xfrm>
            <a:off x="3938790" y="850006"/>
            <a:ext cx="2047741" cy="3387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0" dirty="0" smtClean="0"/>
              <a:t>10</a:t>
            </a:r>
            <a:endParaRPr lang="en-CA" sz="12000" dirty="0"/>
          </a:p>
        </p:txBody>
      </p:sp>
      <p:sp>
        <p:nvSpPr>
          <p:cNvPr id="8" name="Rounded Rectangle 7"/>
          <p:cNvSpPr/>
          <p:nvPr/>
        </p:nvSpPr>
        <p:spPr>
          <a:xfrm>
            <a:off x="6164689" y="850006"/>
            <a:ext cx="2047741" cy="3387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0" dirty="0" smtClean="0"/>
              <a:t>10</a:t>
            </a:r>
            <a:endParaRPr lang="en-CA" sz="12000" dirty="0"/>
          </a:p>
        </p:txBody>
      </p:sp>
      <p:sp>
        <p:nvSpPr>
          <p:cNvPr id="9" name="Rounded Rectangle 8"/>
          <p:cNvSpPr/>
          <p:nvPr/>
        </p:nvSpPr>
        <p:spPr>
          <a:xfrm>
            <a:off x="8390588" y="850006"/>
            <a:ext cx="2047741" cy="3387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0" dirty="0" smtClean="0"/>
              <a:t>10</a:t>
            </a:r>
            <a:endParaRPr lang="en-CA" sz="12000" dirty="0"/>
          </a:p>
        </p:txBody>
      </p:sp>
      <p:sp>
        <p:nvSpPr>
          <p:cNvPr id="10" name="TextBox 9"/>
          <p:cNvSpPr txBox="1"/>
          <p:nvPr/>
        </p:nvSpPr>
        <p:spPr>
          <a:xfrm>
            <a:off x="1971073" y="4945488"/>
            <a:ext cx="83872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6000" dirty="0" smtClean="0"/>
              <a:t>10</a:t>
            </a:r>
            <a:r>
              <a:rPr lang="en-CA" sz="6000" baseline="30000" dirty="0" smtClean="0"/>
              <a:t>4</a:t>
            </a:r>
            <a:r>
              <a:rPr lang="en-CA" sz="6000" dirty="0" smtClean="0"/>
              <a:t> = 10,000 possible PINs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22974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Image result for s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714" y="257175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16676" y="363572"/>
            <a:ext cx="98265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5400" dirty="0" smtClean="0"/>
              <a:t>Which of these 10,000 pin numbers is the most predictable?</a:t>
            </a:r>
          </a:p>
        </p:txBody>
      </p:sp>
    </p:spTree>
    <p:extLst>
      <p:ext uri="{BB962C8B-B14F-4D97-AF65-F5344CB8AC3E}">
        <p14:creationId xmlns:p14="http://schemas.microsoft.com/office/powerpoint/2010/main" val="16032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Image result for s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714" y="257175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16676" y="363572"/>
            <a:ext cx="98265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5400" dirty="0" smtClean="0"/>
              <a:t>Which of these 10,000 pin numbers is the most predictable?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1520" y="2755474"/>
            <a:ext cx="46106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If you were given the task of trying to </a:t>
            </a:r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crack a random credit card</a:t>
            </a:r>
            <a:r>
              <a:rPr lang="en-CA" sz="2800" dirty="0" smtClean="0"/>
              <a:t> by repeatedly trying PIN codes, what order should you try guessing to </a:t>
            </a:r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maximize</a:t>
            </a:r>
            <a:r>
              <a:rPr lang="en-CA" sz="2800" dirty="0" smtClean="0"/>
              <a:t> your chances of selecting the </a:t>
            </a:r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correct number </a:t>
            </a:r>
            <a:r>
              <a:rPr lang="en-CA" sz="2800" dirty="0" smtClean="0"/>
              <a:t>in the </a:t>
            </a:r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shortest time</a:t>
            </a:r>
            <a:r>
              <a:rPr lang="en-CA" sz="2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080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521" y="980613"/>
            <a:ext cx="1044476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5400" dirty="0" smtClean="0"/>
              <a:t>The most popular password </a:t>
            </a:r>
            <a:r>
              <a:rPr lang="en-CA" sz="5400" dirty="0" smtClean="0"/>
              <a:t>is  </a:t>
            </a:r>
            <a:r>
              <a:rPr lang="en-CA" sz="8000" dirty="0" smtClean="0">
                <a:solidFill>
                  <a:schemeClr val="accent2"/>
                </a:solidFill>
              </a:rPr>
              <a:t>1234</a:t>
            </a:r>
            <a:r>
              <a:rPr lang="en-CA" sz="5400" dirty="0" smtClean="0"/>
              <a:t>.</a:t>
            </a:r>
          </a:p>
          <a:p>
            <a:pPr algn="ctr"/>
            <a:endParaRPr lang="en-CA" sz="5400" dirty="0" smtClean="0"/>
          </a:p>
          <a:p>
            <a:pPr algn="ctr"/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5385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521" y="980613"/>
            <a:ext cx="1044476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5400" dirty="0" smtClean="0"/>
              <a:t>The most popular password is  </a:t>
            </a:r>
            <a:r>
              <a:rPr lang="en-CA" sz="8000" dirty="0" smtClean="0">
                <a:solidFill>
                  <a:schemeClr val="accent2"/>
                </a:solidFill>
              </a:rPr>
              <a:t>1234</a:t>
            </a:r>
            <a:r>
              <a:rPr lang="en-CA" sz="5400" dirty="0" smtClean="0"/>
              <a:t>.</a:t>
            </a:r>
          </a:p>
          <a:p>
            <a:pPr algn="ctr"/>
            <a:endParaRPr lang="en-CA" sz="5400" dirty="0" smtClean="0"/>
          </a:p>
          <a:p>
            <a:pPr algn="ctr"/>
            <a:r>
              <a:rPr lang="en-CA" sz="5400" dirty="0"/>
              <a:t>I</a:t>
            </a:r>
            <a:r>
              <a:rPr lang="en-CA" sz="5400" dirty="0" smtClean="0"/>
              <a:t>t’s </a:t>
            </a:r>
            <a:r>
              <a:rPr lang="en-CA" sz="5400" dirty="0" smtClean="0">
                <a:solidFill>
                  <a:schemeClr val="accent2"/>
                </a:solidFill>
              </a:rPr>
              <a:t>staggering</a:t>
            </a:r>
            <a:r>
              <a:rPr lang="en-CA" sz="5400" dirty="0" smtClean="0"/>
              <a:t> how popular this password appears to </a:t>
            </a:r>
            <a:r>
              <a:rPr lang="en-CA" sz="5400" dirty="0" smtClean="0"/>
              <a:t>be…</a:t>
            </a:r>
            <a:endParaRPr lang="en-CA" sz="5400" dirty="0" smtClean="0"/>
          </a:p>
          <a:p>
            <a:pPr algn="ctr"/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38155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2023" y="972040"/>
            <a:ext cx="106236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5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Banking security </a:t>
            </a:r>
            <a:r>
              <a:rPr lang="en-CA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important because our money needs to be safe.</a:t>
            </a:r>
            <a:endParaRPr lang="en-CA" sz="5400" dirty="0">
              <a:latin typeface="Calibri" panose="020F0502020204030204" pitchFamily="34" charset="0"/>
            </a:endParaRPr>
          </a:p>
        </p:txBody>
      </p:sp>
      <p:pic>
        <p:nvPicPr>
          <p:cNvPr id="2052" name="Picture 4" descr="Dollar banknot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966" y="2576737"/>
            <a:ext cx="4019780" cy="401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0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7583" y="1611678"/>
            <a:ext cx="10444766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CA" sz="5400" dirty="0"/>
          </a:p>
          <a:p>
            <a:pPr algn="r"/>
            <a:r>
              <a:rPr lang="en-CA" sz="5400" dirty="0" smtClean="0"/>
              <a:t>Nearly </a:t>
            </a:r>
            <a:r>
              <a:rPr lang="en-CA" sz="11500" dirty="0" smtClean="0">
                <a:solidFill>
                  <a:schemeClr val="accent2"/>
                </a:solidFill>
              </a:rPr>
              <a:t>11</a:t>
            </a:r>
            <a:r>
              <a:rPr lang="en-CA" sz="11500" dirty="0" smtClean="0">
                <a:solidFill>
                  <a:schemeClr val="accent2"/>
                </a:solidFill>
              </a:rPr>
              <a:t>%</a:t>
            </a:r>
            <a:r>
              <a:rPr lang="en-CA" sz="11500" dirty="0" smtClean="0"/>
              <a:t> </a:t>
            </a:r>
            <a:endParaRPr lang="en-CA" sz="11500" dirty="0" smtClean="0"/>
          </a:p>
          <a:p>
            <a:pPr algn="r"/>
            <a:r>
              <a:rPr lang="en-CA" sz="5400" dirty="0" smtClean="0"/>
              <a:t>of </a:t>
            </a:r>
            <a:r>
              <a:rPr lang="en-CA" sz="5400" dirty="0" smtClean="0"/>
              <a:t>the 3.4 million passwords </a:t>
            </a:r>
            <a:endParaRPr lang="en-CA" sz="5400" dirty="0" smtClean="0"/>
          </a:p>
          <a:p>
            <a:pPr algn="r"/>
            <a:r>
              <a:rPr lang="en-CA" sz="5400" dirty="0" smtClean="0"/>
              <a:t>were </a:t>
            </a:r>
            <a:r>
              <a:rPr lang="en-CA" sz="8800" dirty="0" smtClean="0"/>
              <a:t>1234</a:t>
            </a:r>
            <a:r>
              <a:rPr lang="en-CA" sz="5400" dirty="0" smtClean="0"/>
              <a:t>. </a:t>
            </a:r>
            <a:endParaRPr lang="en-CA" sz="5400" dirty="0"/>
          </a:p>
        </p:txBody>
      </p:sp>
      <p:pic>
        <p:nvPicPr>
          <p:cNvPr id="4102" name="Picture 6" descr="62946-lock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6" y="39247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62946-lock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70" y="39247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62946-lock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57" y="39247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62946-lock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244" y="39247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62946-lock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131" y="39247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62946-lock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018" y="39247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62946-lock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905" y="39247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62946-lock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992" y="39247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62946-lock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879" y="39247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62947-unlocke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16" y="39247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3051" y="1002076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bg1"/>
                </a:solidFill>
              </a:rPr>
              <a:t>1234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1970" y="1405825"/>
            <a:ext cx="115008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5400" dirty="0" smtClean="0"/>
              <a:t> The most popular PIN </a:t>
            </a:r>
            <a:r>
              <a:rPr lang="en-CA" sz="5400" dirty="0" smtClean="0"/>
              <a:t>of </a:t>
            </a:r>
            <a:r>
              <a:rPr lang="en-CA" sz="8000" dirty="0" smtClean="0">
                <a:solidFill>
                  <a:schemeClr val="accent2"/>
                </a:solidFill>
              </a:rPr>
              <a:t>1234</a:t>
            </a:r>
            <a:r>
              <a:rPr lang="en-CA" sz="5400" dirty="0" smtClean="0">
                <a:solidFill>
                  <a:schemeClr val="accent2"/>
                </a:solidFill>
              </a:rPr>
              <a:t> </a:t>
            </a:r>
            <a:r>
              <a:rPr lang="en-CA" sz="5400" dirty="0" smtClean="0"/>
              <a:t> is more popular than </a:t>
            </a:r>
            <a:r>
              <a:rPr lang="en-CA" sz="5400" dirty="0" smtClean="0"/>
              <a:t/>
            </a:r>
            <a:br>
              <a:rPr lang="en-CA" sz="5400" dirty="0" smtClean="0"/>
            </a:br>
            <a:r>
              <a:rPr lang="en-CA" sz="5400" dirty="0" smtClean="0"/>
              <a:t>the </a:t>
            </a:r>
            <a:r>
              <a:rPr lang="en-CA" sz="5400" dirty="0" smtClean="0">
                <a:solidFill>
                  <a:schemeClr val="accent2"/>
                </a:solidFill>
              </a:rPr>
              <a:t>lowest </a:t>
            </a:r>
            <a:r>
              <a:rPr lang="en-CA" sz="7200" dirty="0" smtClean="0">
                <a:solidFill>
                  <a:schemeClr val="accent2"/>
                </a:solidFill>
              </a:rPr>
              <a:t>4,200</a:t>
            </a:r>
            <a:r>
              <a:rPr lang="en-CA" sz="5400" dirty="0" smtClean="0"/>
              <a:t> </a:t>
            </a:r>
            <a:endParaRPr lang="en-CA" sz="5400" dirty="0" smtClean="0"/>
          </a:p>
          <a:p>
            <a:pPr algn="ctr"/>
            <a:r>
              <a:rPr lang="en-CA" sz="5400" dirty="0" smtClean="0"/>
              <a:t>numbers </a:t>
            </a:r>
            <a:r>
              <a:rPr lang="en-CA" sz="5400" dirty="0" smtClean="0"/>
              <a:t>combined.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351191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020844" y="386366"/>
          <a:ext cx="6428474" cy="622996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161015"/>
                <a:gridCol w="1094704"/>
                <a:gridCol w="2215166"/>
                <a:gridCol w="1957589"/>
              </a:tblGrid>
              <a:tr h="648317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b="1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Rank</a:t>
                      </a:r>
                      <a:endParaRPr lang="en-CA" sz="3600" b="1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b="1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PIN</a:t>
                      </a:r>
                      <a:endParaRPr lang="en-CA" sz="3600" b="1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b="1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Frequency</a:t>
                      </a:r>
                      <a:endParaRPr lang="en-CA" sz="3600" b="1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b="1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Count</a:t>
                      </a:r>
                      <a:endParaRPr lang="en-CA" sz="3600" b="1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2798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#1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1234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10.713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364242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2798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#2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1111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6.016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204544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2798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#3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0000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1.881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63954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2798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#4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1212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1.197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40698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2798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#5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7777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0.745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25330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2798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#6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1004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0.616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20944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2798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#7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2000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0.613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20842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2798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#8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4444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0.526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17884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2798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#9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2222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0.516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17544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2798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#10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6969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0.512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17408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2497" y="869859"/>
            <a:ext cx="3045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 smtClean="0"/>
              <a:t>The </a:t>
            </a:r>
            <a:r>
              <a:rPr lang="en-CA" sz="4800" dirty="0" smtClean="0"/>
              <a:t>10 most </a:t>
            </a:r>
            <a:r>
              <a:rPr lang="en-CA" sz="4800" dirty="0" smtClean="0"/>
              <a:t>common PINs show </a:t>
            </a:r>
            <a:r>
              <a:rPr lang="en-CA" sz="4800" dirty="0" smtClean="0"/>
              <a:t>predictable user choices</a:t>
            </a:r>
            <a:r>
              <a:rPr lang="en-CA" sz="4800" dirty="0" smtClean="0"/>
              <a:t>.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9485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020844" y="386366"/>
          <a:ext cx="6428474" cy="622996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161015"/>
                <a:gridCol w="1094704"/>
                <a:gridCol w="2215166"/>
                <a:gridCol w="1957589"/>
              </a:tblGrid>
              <a:tr h="648317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b="1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Rank</a:t>
                      </a:r>
                      <a:endParaRPr lang="en-CA" sz="3600" b="1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b="1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PIN</a:t>
                      </a:r>
                      <a:endParaRPr lang="en-CA" sz="3600" b="1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b="1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Frequency</a:t>
                      </a:r>
                      <a:endParaRPr lang="en-CA" sz="3600" b="1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b="1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Count</a:t>
                      </a:r>
                      <a:endParaRPr lang="en-CA" sz="3600" b="1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2798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#1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1234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10.713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364242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2798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#2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1111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6.016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204544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2798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#3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0000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1.881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63954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2798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#4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1212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1.197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40698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2798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#5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7777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0.745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25330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2798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#6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1004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0.616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20944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2798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#7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2000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0.613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20842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2798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#8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4444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0.526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17884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2798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#9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2222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0.516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17544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2798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#10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6969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0.512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17408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2497" y="869859"/>
            <a:ext cx="3045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 smtClean="0"/>
              <a:t>The </a:t>
            </a:r>
            <a:r>
              <a:rPr lang="en-CA" sz="4800" dirty="0" smtClean="0"/>
              <a:t>10 most </a:t>
            </a:r>
            <a:r>
              <a:rPr lang="en-CA" sz="4800" dirty="0" smtClean="0"/>
              <a:t>common PINs show </a:t>
            </a:r>
            <a:r>
              <a:rPr lang="en-CA" sz="4800" dirty="0" smtClean="0"/>
              <a:t>predictable user choices</a:t>
            </a:r>
            <a:r>
              <a:rPr lang="en-CA" sz="4800" dirty="0" smtClean="0"/>
              <a:t>.</a:t>
            </a:r>
            <a:endParaRPr lang="en-CA" sz="48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2709949" y="1396538"/>
            <a:ext cx="2028305" cy="1712422"/>
          </a:xfrm>
          <a:prstGeom prst="wedgeRoundRectCallout">
            <a:avLst>
              <a:gd name="adj1" fmla="val 61926"/>
              <a:gd name="adj2" fmla="val -161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 smtClean="0"/>
              <a:t>One repeated digit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39727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020844" y="386366"/>
          <a:ext cx="6428474" cy="622996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161015"/>
                <a:gridCol w="1094704"/>
                <a:gridCol w="2215166"/>
                <a:gridCol w="1957589"/>
              </a:tblGrid>
              <a:tr h="648317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b="1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Rank</a:t>
                      </a:r>
                      <a:endParaRPr lang="en-CA" sz="3600" b="1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b="1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PIN</a:t>
                      </a:r>
                      <a:endParaRPr lang="en-CA" sz="3600" b="1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b="1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Frequency</a:t>
                      </a:r>
                      <a:endParaRPr lang="en-CA" sz="3600" b="1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b="1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Count</a:t>
                      </a:r>
                      <a:endParaRPr lang="en-CA" sz="3600" b="1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2798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#1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1234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10.713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364242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2798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#2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1111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6.016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204544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2798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#3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0000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1.881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63954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2798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#4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1212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1.197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40698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2798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#5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7777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0.745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25330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2798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#6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1004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0.616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20944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2798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#7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2000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0.613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20842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2798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#8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4444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0.526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17884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2798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#9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2222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0.516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17544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2798"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#10</a:t>
                      </a:r>
                      <a:endParaRPr lang="en-CA" sz="3600" b="0" i="0" u="none" strike="noStrike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6969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0.512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6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17408</a:t>
                      </a:r>
                      <a:endParaRPr lang="en-CA" sz="36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2497" y="869859"/>
            <a:ext cx="3045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 smtClean="0"/>
              <a:t>The </a:t>
            </a:r>
            <a:r>
              <a:rPr lang="en-CA" sz="4800" dirty="0" smtClean="0"/>
              <a:t>10 most </a:t>
            </a:r>
            <a:r>
              <a:rPr lang="en-CA" sz="4800" dirty="0" smtClean="0"/>
              <a:t>common PINs show </a:t>
            </a:r>
            <a:r>
              <a:rPr lang="en-CA" sz="4800" dirty="0" smtClean="0"/>
              <a:t>predictable user choices</a:t>
            </a:r>
            <a:r>
              <a:rPr lang="en-CA" sz="4800" dirty="0" smtClean="0"/>
              <a:t>.</a:t>
            </a:r>
            <a:endParaRPr lang="en-CA" sz="48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2709949" y="1396538"/>
            <a:ext cx="2028305" cy="1712422"/>
          </a:xfrm>
          <a:prstGeom prst="wedgeRoundRectCallout">
            <a:avLst>
              <a:gd name="adj1" fmla="val 61926"/>
              <a:gd name="adj2" fmla="val -161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 smtClean="0"/>
              <a:t>One repeated digit</a:t>
            </a:r>
            <a:endParaRPr lang="en-CA" sz="36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507378" y="4804158"/>
            <a:ext cx="2067601" cy="1812175"/>
          </a:xfrm>
          <a:prstGeom prst="wedgeRoundRectCallout">
            <a:avLst>
              <a:gd name="adj1" fmla="val 67896"/>
              <a:gd name="adj2" fmla="val 333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 smtClean="0"/>
              <a:t>Couplets of 69 or 12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8619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041"/>
            <a:ext cx="9245889" cy="5722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28324" y="868066"/>
            <a:ext cx="3144358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dirty="0" smtClean="0"/>
              <a:t> </a:t>
            </a:r>
            <a:r>
              <a:rPr lang="en-CA" sz="4000" dirty="0" smtClean="0"/>
              <a:t>The </a:t>
            </a:r>
            <a:r>
              <a:rPr lang="en-CA" sz="7200" dirty="0" smtClean="0"/>
              <a:t>top </a:t>
            </a:r>
            <a:r>
              <a:rPr lang="en-CA" sz="7200" dirty="0" smtClean="0"/>
              <a:t>5</a:t>
            </a:r>
            <a:r>
              <a:rPr lang="en-CA" sz="4000" dirty="0" smtClean="0"/>
              <a:t> </a:t>
            </a:r>
            <a:r>
              <a:rPr lang="en-CA" sz="4000" dirty="0" smtClean="0"/>
              <a:t>PINs account </a:t>
            </a:r>
            <a:r>
              <a:rPr lang="en-CA" sz="4000" dirty="0" smtClean="0"/>
              <a:t>for </a:t>
            </a:r>
            <a:r>
              <a:rPr lang="en-CA" sz="11500" dirty="0" smtClean="0"/>
              <a:t>21% </a:t>
            </a:r>
            <a:r>
              <a:rPr lang="en-CA" sz="4000" dirty="0" smtClean="0"/>
              <a:t>of all PINs.</a:t>
            </a:r>
            <a:endParaRPr lang="en-CA" sz="4000" dirty="0"/>
          </a:p>
        </p:txBody>
      </p:sp>
      <p:sp>
        <p:nvSpPr>
          <p:cNvPr id="2" name="Rectangle 1"/>
          <p:cNvSpPr/>
          <p:nvPr/>
        </p:nvSpPr>
        <p:spPr>
          <a:xfrm>
            <a:off x="3386192" y="597610"/>
            <a:ext cx="2717442" cy="5409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29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debit car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474" y="-778859"/>
            <a:ext cx="5055674" cy="505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6168" y="56138"/>
            <a:ext cx="9959663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 smtClean="0"/>
              <a:t>Other common </a:t>
            </a:r>
            <a:r>
              <a:rPr lang="en-CA" sz="4000" dirty="0" smtClean="0"/>
              <a:t>PINs </a:t>
            </a:r>
            <a:r>
              <a:rPr lang="en-CA" sz="4000" dirty="0" smtClean="0"/>
              <a:t>are:</a:t>
            </a:r>
          </a:p>
          <a:p>
            <a:pPr lvl="1"/>
            <a:r>
              <a:rPr lang="en-CA" sz="4400" dirty="0" smtClean="0"/>
              <a:t>1111</a:t>
            </a:r>
          </a:p>
          <a:p>
            <a:pPr lvl="1"/>
            <a:r>
              <a:rPr lang="en-CA" sz="4400" dirty="0" smtClean="0"/>
              <a:t>2222</a:t>
            </a:r>
          </a:p>
          <a:p>
            <a:pPr lvl="1"/>
            <a:r>
              <a:rPr lang="en-CA" sz="4400" dirty="0" smtClean="0"/>
              <a:t>3333 </a:t>
            </a:r>
          </a:p>
          <a:p>
            <a:pPr lvl="1"/>
            <a:r>
              <a:rPr lang="en-CA" sz="4400" dirty="0" smtClean="0"/>
              <a:t>9999  </a:t>
            </a:r>
          </a:p>
          <a:p>
            <a:pPr lvl="1"/>
            <a:r>
              <a:rPr lang="en-CA" sz="4400" dirty="0" smtClean="0"/>
              <a:t>1212  </a:t>
            </a:r>
          </a:p>
          <a:p>
            <a:pPr lvl="1"/>
            <a:r>
              <a:rPr lang="en-CA" sz="4400" dirty="0" smtClean="0"/>
              <a:t>1122  </a:t>
            </a:r>
          </a:p>
          <a:p>
            <a:pPr lvl="1"/>
            <a:r>
              <a:rPr lang="en-CA" sz="4400" dirty="0" smtClean="0"/>
              <a:t>1313 </a:t>
            </a:r>
          </a:p>
          <a:p>
            <a:pPr lvl="1"/>
            <a:r>
              <a:rPr lang="en-CA" sz="4400" dirty="0" smtClean="0"/>
              <a:t>4321  </a:t>
            </a:r>
          </a:p>
          <a:p>
            <a:pPr lvl="1"/>
            <a:r>
              <a:rPr lang="en-CA" sz="4400" dirty="0" smtClean="0"/>
              <a:t>1010 </a:t>
            </a:r>
          </a:p>
        </p:txBody>
      </p:sp>
    </p:spTree>
    <p:extLst>
      <p:ext uri="{BB962C8B-B14F-4D97-AF65-F5344CB8AC3E}">
        <p14:creationId xmlns:p14="http://schemas.microsoft.com/office/powerpoint/2010/main" val="36137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debit car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474" y="-778859"/>
            <a:ext cx="5055674" cy="505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6168" y="56138"/>
            <a:ext cx="9959663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/>
              <a:t>Other common PINs are:</a:t>
            </a:r>
          </a:p>
          <a:p>
            <a:pPr lvl="1"/>
            <a:r>
              <a:rPr lang="en-CA" sz="4400" dirty="0" smtClean="0"/>
              <a:t>1111</a:t>
            </a:r>
            <a:endParaRPr lang="en-CA" sz="4400" dirty="0" smtClean="0"/>
          </a:p>
          <a:p>
            <a:pPr lvl="1"/>
            <a:r>
              <a:rPr lang="en-CA" sz="4400" dirty="0" smtClean="0"/>
              <a:t>2222</a:t>
            </a:r>
          </a:p>
          <a:p>
            <a:pPr lvl="1"/>
            <a:r>
              <a:rPr lang="en-CA" sz="4400" dirty="0" smtClean="0"/>
              <a:t>3333 </a:t>
            </a:r>
          </a:p>
          <a:p>
            <a:pPr lvl="1"/>
            <a:r>
              <a:rPr lang="en-CA" sz="4400" dirty="0" smtClean="0"/>
              <a:t>9999  </a:t>
            </a:r>
          </a:p>
          <a:p>
            <a:pPr lvl="1"/>
            <a:r>
              <a:rPr lang="en-CA" sz="4400" dirty="0" smtClean="0"/>
              <a:t>1212  </a:t>
            </a:r>
          </a:p>
          <a:p>
            <a:pPr lvl="1"/>
            <a:r>
              <a:rPr lang="en-CA" sz="4400" dirty="0" smtClean="0"/>
              <a:t>1122  </a:t>
            </a:r>
          </a:p>
          <a:p>
            <a:pPr lvl="1"/>
            <a:r>
              <a:rPr lang="en-CA" sz="4400" dirty="0" smtClean="0"/>
              <a:t>1313 </a:t>
            </a:r>
          </a:p>
          <a:p>
            <a:pPr lvl="1"/>
            <a:r>
              <a:rPr lang="en-CA" sz="4400" dirty="0" smtClean="0"/>
              <a:t>4321  </a:t>
            </a:r>
          </a:p>
          <a:p>
            <a:pPr lvl="1"/>
            <a:r>
              <a:rPr lang="en-CA" sz="4400" dirty="0" smtClean="0"/>
              <a:t>1010 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3490174" y="911851"/>
            <a:ext cx="3013656" cy="1674254"/>
          </a:xfrm>
          <a:prstGeom prst="wedgeEllipseCallout">
            <a:avLst>
              <a:gd name="adj1" fmla="val -66132"/>
              <a:gd name="adj2" fmla="val 40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/>
              <a:t>One digit repeated!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1885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debit car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474" y="-778859"/>
            <a:ext cx="5055674" cy="505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6168" y="56138"/>
            <a:ext cx="9959663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/>
              <a:t>Other common PINs are:</a:t>
            </a:r>
          </a:p>
          <a:p>
            <a:pPr lvl="1"/>
            <a:r>
              <a:rPr lang="en-CA" sz="4400" dirty="0" smtClean="0"/>
              <a:t>1111</a:t>
            </a:r>
            <a:endParaRPr lang="en-CA" sz="4400" dirty="0" smtClean="0"/>
          </a:p>
          <a:p>
            <a:pPr lvl="1"/>
            <a:r>
              <a:rPr lang="en-CA" sz="4400" dirty="0" smtClean="0"/>
              <a:t>2222</a:t>
            </a:r>
          </a:p>
          <a:p>
            <a:pPr lvl="1"/>
            <a:r>
              <a:rPr lang="en-CA" sz="4400" dirty="0" smtClean="0"/>
              <a:t>3333 </a:t>
            </a:r>
          </a:p>
          <a:p>
            <a:pPr lvl="1"/>
            <a:r>
              <a:rPr lang="en-CA" sz="4400" dirty="0" smtClean="0"/>
              <a:t>9999  </a:t>
            </a:r>
          </a:p>
          <a:p>
            <a:pPr lvl="1"/>
            <a:r>
              <a:rPr lang="en-CA" sz="4400" dirty="0" smtClean="0"/>
              <a:t>1212  </a:t>
            </a:r>
          </a:p>
          <a:p>
            <a:pPr lvl="1"/>
            <a:r>
              <a:rPr lang="en-CA" sz="4400" dirty="0" smtClean="0"/>
              <a:t>1122  </a:t>
            </a:r>
          </a:p>
          <a:p>
            <a:pPr lvl="1"/>
            <a:r>
              <a:rPr lang="en-CA" sz="4400" dirty="0" smtClean="0"/>
              <a:t>1313 </a:t>
            </a:r>
          </a:p>
          <a:p>
            <a:pPr lvl="1"/>
            <a:r>
              <a:rPr lang="en-CA" sz="4400" dirty="0" smtClean="0"/>
              <a:t>4321  </a:t>
            </a:r>
          </a:p>
          <a:p>
            <a:pPr lvl="1"/>
            <a:r>
              <a:rPr lang="en-CA" sz="4400" dirty="0" smtClean="0"/>
              <a:t>1010 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3490174" y="911851"/>
            <a:ext cx="3013656" cy="1674254"/>
          </a:xfrm>
          <a:prstGeom prst="wedgeEllipseCallout">
            <a:avLst>
              <a:gd name="adj1" fmla="val -66132"/>
              <a:gd name="adj2" fmla="val 40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/>
              <a:t>One digit repeated!</a:t>
            </a:r>
            <a:endParaRPr lang="en-CA" sz="3200" dirty="0"/>
          </a:p>
        </p:txBody>
      </p:sp>
      <p:sp>
        <p:nvSpPr>
          <p:cNvPr id="6" name="Oval Callout 5"/>
          <p:cNvSpPr/>
          <p:nvPr/>
        </p:nvSpPr>
        <p:spPr>
          <a:xfrm>
            <a:off x="3490174" y="2828656"/>
            <a:ext cx="3013656" cy="1674254"/>
          </a:xfrm>
          <a:prstGeom prst="wedgeEllipseCallout">
            <a:avLst>
              <a:gd name="adj1" fmla="val -67235"/>
              <a:gd name="adj2" fmla="val 52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/>
              <a:t>Couplets repeated!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92838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debit car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474" y="-778859"/>
            <a:ext cx="5055674" cy="505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6168" y="56138"/>
            <a:ext cx="9959663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/>
              <a:t>Other common PINs are:</a:t>
            </a:r>
          </a:p>
          <a:p>
            <a:pPr lvl="1"/>
            <a:r>
              <a:rPr lang="en-CA" sz="4400" dirty="0" smtClean="0"/>
              <a:t>1111</a:t>
            </a:r>
            <a:endParaRPr lang="en-CA" sz="4400" dirty="0" smtClean="0"/>
          </a:p>
          <a:p>
            <a:pPr lvl="1"/>
            <a:r>
              <a:rPr lang="en-CA" sz="4400" dirty="0" smtClean="0"/>
              <a:t>2222</a:t>
            </a:r>
          </a:p>
          <a:p>
            <a:pPr lvl="1"/>
            <a:r>
              <a:rPr lang="en-CA" sz="4400" dirty="0" smtClean="0"/>
              <a:t>3333 </a:t>
            </a:r>
          </a:p>
          <a:p>
            <a:pPr lvl="1"/>
            <a:r>
              <a:rPr lang="en-CA" sz="4400" dirty="0" smtClean="0"/>
              <a:t>9999  </a:t>
            </a:r>
          </a:p>
          <a:p>
            <a:pPr lvl="1"/>
            <a:r>
              <a:rPr lang="en-CA" sz="4400" dirty="0" smtClean="0"/>
              <a:t>1212  </a:t>
            </a:r>
          </a:p>
          <a:p>
            <a:pPr lvl="1"/>
            <a:r>
              <a:rPr lang="en-CA" sz="4400" dirty="0" smtClean="0"/>
              <a:t>1122  </a:t>
            </a:r>
          </a:p>
          <a:p>
            <a:pPr lvl="1"/>
            <a:r>
              <a:rPr lang="en-CA" sz="4400" dirty="0" smtClean="0"/>
              <a:t>1313 </a:t>
            </a:r>
          </a:p>
          <a:p>
            <a:pPr lvl="1"/>
            <a:r>
              <a:rPr lang="en-CA" sz="4400" dirty="0" smtClean="0"/>
              <a:t>4321  </a:t>
            </a:r>
          </a:p>
          <a:p>
            <a:pPr lvl="1"/>
            <a:r>
              <a:rPr lang="en-CA" sz="4400" dirty="0" smtClean="0"/>
              <a:t>1010 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3490174" y="911851"/>
            <a:ext cx="3013656" cy="1674254"/>
          </a:xfrm>
          <a:prstGeom prst="wedgeEllipseCallout">
            <a:avLst>
              <a:gd name="adj1" fmla="val -66132"/>
              <a:gd name="adj2" fmla="val 40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/>
              <a:t>One digit repeated!</a:t>
            </a:r>
            <a:endParaRPr lang="en-CA" sz="3200" dirty="0"/>
          </a:p>
        </p:txBody>
      </p:sp>
      <p:sp>
        <p:nvSpPr>
          <p:cNvPr id="7" name="Oval Callout 6"/>
          <p:cNvSpPr/>
          <p:nvPr/>
        </p:nvSpPr>
        <p:spPr>
          <a:xfrm>
            <a:off x="3490174" y="5017193"/>
            <a:ext cx="3013656" cy="1674254"/>
          </a:xfrm>
          <a:prstGeom prst="wedgeEllipseCallout">
            <a:avLst>
              <a:gd name="adj1" fmla="val -69978"/>
              <a:gd name="adj2" fmla="val -67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/>
              <a:t>Sigh. It’s 1234 again.</a:t>
            </a:r>
            <a:endParaRPr lang="en-CA" sz="3200" dirty="0"/>
          </a:p>
        </p:txBody>
      </p:sp>
      <p:sp>
        <p:nvSpPr>
          <p:cNvPr id="8" name="Oval Callout 7"/>
          <p:cNvSpPr/>
          <p:nvPr/>
        </p:nvSpPr>
        <p:spPr>
          <a:xfrm>
            <a:off x="3490174" y="2828656"/>
            <a:ext cx="3013656" cy="1674254"/>
          </a:xfrm>
          <a:prstGeom prst="wedgeEllipseCallout">
            <a:avLst>
              <a:gd name="adj1" fmla="val -67235"/>
              <a:gd name="adj2" fmla="val 52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/>
              <a:t>Couplets repeated!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7909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841" y="744473"/>
            <a:ext cx="10354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/>
              <a:t>And also because </a:t>
            </a:r>
            <a:r>
              <a:rPr lang="en-CA" sz="5400" dirty="0">
                <a:solidFill>
                  <a:schemeClr val="accent2"/>
                </a:solidFill>
              </a:rPr>
              <a:t>hacking</a:t>
            </a:r>
            <a:r>
              <a:rPr lang="en-CA" sz="5400" dirty="0"/>
              <a:t> financial information is on the rise.</a:t>
            </a:r>
            <a:endParaRPr lang="en-CA" sz="5400" dirty="0" smtClean="0"/>
          </a:p>
        </p:txBody>
      </p:sp>
      <p:pic>
        <p:nvPicPr>
          <p:cNvPr id="5122" name="Picture 2" descr="Image result for hac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177" y="3232597"/>
            <a:ext cx="3625403" cy="36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72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debit car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474" y="-778859"/>
            <a:ext cx="5055674" cy="505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60" y="740900"/>
            <a:ext cx="6495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>
                <a:solidFill>
                  <a:schemeClr val="accent2"/>
                </a:solidFill>
              </a:rPr>
              <a:t>2001 </a:t>
            </a:r>
            <a:r>
              <a:rPr lang="en-CA" sz="4000" dirty="0"/>
              <a:t> makes an appearance at #19.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46474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debit car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474" y="-778859"/>
            <a:ext cx="5055674" cy="505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60" y="740900"/>
            <a:ext cx="64952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>
                <a:solidFill>
                  <a:schemeClr val="accent2"/>
                </a:solidFill>
              </a:rPr>
              <a:t>2001 </a:t>
            </a:r>
            <a:r>
              <a:rPr lang="en-CA" sz="4000" dirty="0"/>
              <a:t> makes an appearance at #19.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/>
              <a:t>James Bond fans may </a:t>
            </a:r>
            <a:r>
              <a:rPr lang="en-CA" sz="4400" dirty="0" smtClean="0"/>
              <a:t>wish </a:t>
            </a:r>
            <a:r>
              <a:rPr lang="en-CA" sz="4400" dirty="0"/>
              <a:t>to know </a:t>
            </a:r>
            <a:r>
              <a:rPr lang="en-CA" sz="4800" dirty="0">
                <a:solidFill>
                  <a:schemeClr val="accent2"/>
                </a:solidFill>
              </a:rPr>
              <a:t>0007</a:t>
            </a:r>
            <a:r>
              <a:rPr lang="en-CA" sz="4400" dirty="0"/>
              <a:t> is in position #</a:t>
            </a:r>
            <a:r>
              <a:rPr lang="en-CA" sz="4400" dirty="0" smtClean="0"/>
              <a:t>23.</a:t>
            </a:r>
            <a:endParaRPr lang="en-CA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7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debit car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474" y="-778859"/>
            <a:ext cx="5055674" cy="505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60" y="740900"/>
            <a:ext cx="649524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>
                <a:solidFill>
                  <a:schemeClr val="accent2"/>
                </a:solidFill>
              </a:rPr>
              <a:t>2001 </a:t>
            </a:r>
            <a:r>
              <a:rPr lang="en-CA" sz="4000" dirty="0"/>
              <a:t> makes an appearance at #19.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/>
              <a:t>James Bond fans may </a:t>
            </a:r>
            <a:r>
              <a:rPr lang="en-CA" sz="4400" dirty="0" smtClean="0"/>
              <a:t>wish </a:t>
            </a:r>
            <a:r>
              <a:rPr lang="en-CA" sz="4400" dirty="0"/>
              <a:t>to know </a:t>
            </a:r>
            <a:r>
              <a:rPr lang="en-CA" sz="4800" dirty="0">
                <a:solidFill>
                  <a:schemeClr val="accent2"/>
                </a:solidFill>
              </a:rPr>
              <a:t>0007</a:t>
            </a:r>
            <a:r>
              <a:rPr lang="en-CA" sz="4400" dirty="0"/>
              <a:t> is in position #</a:t>
            </a:r>
            <a:r>
              <a:rPr lang="en-CA" sz="4400" dirty="0" smtClean="0"/>
              <a:t>23.</a:t>
            </a:r>
            <a:endParaRPr lang="en-CA" sz="4400" dirty="0">
              <a:solidFill>
                <a:schemeClr val="accent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 smtClean="0">
                <a:solidFill>
                  <a:schemeClr val="accent2"/>
                </a:solidFill>
              </a:rPr>
              <a:t>1984 </a:t>
            </a:r>
            <a:r>
              <a:rPr lang="en-CA" sz="4000" dirty="0" smtClean="0"/>
              <a:t> </a:t>
            </a:r>
            <a:r>
              <a:rPr lang="en-CA" sz="4000" dirty="0"/>
              <a:t>follows not far behind in position #</a:t>
            </a:r>
            <a:r>
              <a:rPr lang="en-CA" sz="4000" dirty="0" smtClean="0"/>
              <a:t>26.</a:t>
            </a:r>
            <a:endParaRPr lang="en-CA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1702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 result for s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934" y="2687659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3034" y="543338"/>
            <a:ext cx="84091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dirty="0" smtClean="0"/>
              <a:t>How probable are poor PIN choices?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38444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9199" y="4723461"/>
            <a:ext cx="108229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5400" dirty="0">
                <a:solidFill>
                  <a:srgbClr val="FFFFFF"/>
                </a:solidFill>
                <a:latin typeface="arial" panose="020B0604020202020204" pitchFamily="34" charset="0"/>
              </a:rPr>
              <a:t>H</a:t>
            </a:r>
            <a:r>
              <a:rPr lang="en-CA" sz="5400" b="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ackers can guess 1/3</a:t>
            </a:r>
            <a:r>
              <a:rPr lang="en-CA" sz="5400" b="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of all </a:t>
            </a:r>
            <a:r>
              <a:rPr lang="en-CA" sz="5400" b="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PINs by </a:t>
            </a:r>
            <a:r>
              <a:rPr lang="en-CA" sz="5400" b="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trying </a:t>
            </a:r>
            <a:r>
              <a:rPr lang="en-CA" sz="5400" b="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only </a:t>
            </a:r>
            <a:r>
              <a:rPr lang="en-CA" sz="5400" b="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61 </a:t>
            </a:r>
            <a:r>
              <a:rPr lang="en-CA" sz="5400" b="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combinations!</a:t>
            </a:r>
            <a:endParaRPr lang="en-CA" sz="5400" b="0" dirty="0" smtClean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9199" y="4723461"/>
            <a:ext cx="108229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5400" dirty="0">
                <a:solidFill>
                  <a:srgbClr val="FFFFFF"/>
                </a:solidFill>
                <a:latin typeface="arial" panose="020B0604020202020204" pitchFamily="34" charset="0"/>
              </a:rPr>
              <a:t>H</a:t>
            </a:r>
            <a:r>
              <a:rPr lang="en-CA" sz="5400" b="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ackers can guess 1/3</a:t>
            </a:r>
            <a:r>
              <a:rPr lang="en-CA" sz="5400" b="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of all </a:t>
            </a:r>
            <a:r>
              <a:rPr lang="en-CA" sz="5400" b="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PINs by </a:t>
            </a:r>
            <a:r>
              <a:rPr lang="en-CA" sz="5400" b="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trying </a:t>
            </a:r>
            <a:r>
              <a:rPr lang="en-CA" sz="5400" b="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only </a:t>
            </a:r>
            <a:r>
              <a:rPr lang="en-CA" sz="5400" b="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61 </a:t>
            </a:r>
            <a:r>
              <a:rPr lang="en-CA" sz="5400" b="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combinations!</a:t>
            </a:r>
            <a:endParaRPr lang="en-CA" sz="5400" b="0" dirty="0" smtClean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24" y="230141"/>
            <a:ext cx="5695950" cy="4105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724" y="618186"/>
            <a:ext cx="1268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the odds are: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9199" y="4723461"/>
            <a:ext cx="108229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5400" dirty="0">
                <a:solidFill>
                  <a:srgbClr val="FFFFFF"/>
                </a:solidFill>
                <a:latin typeface="arial" panose="020B0604020202020204" pitchFamily="34" charset="0"/>
              </a:rPr>
              <a:t>H</a:t>
            </a:r>
            <a:r>
              <a:rPr lang="en-CA" sz="5400" b="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ackers can guess 1/3</a:t>
            </a:r>
            <a:r>
              <a:rPr lang="en-CA" sz="5400" b="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of all </a:t>
            </a:r>
            <a:r>
              <a:rPr lang="en-CA" sz="5400" b="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PINs by </a:t>
            </a:r>
            <a:r>
              <a:rPr lang="en-CA" sz="5400" b="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trying </a:t>
            </a:r>
            <a:r>
              <a:rPr lang="en-CA" sz="5400" b="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only </a:t>
            </a:r>
            <a:r>
              <a:rPr lang="en-CA" sz="5400" b="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61 </a:t>
            </a:r>
            <a:r>
              <a:rPr lang="en-CA" sz="5400" b="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combinations!</a:t>
            </a:r>
            <a:endParaRPr lang="en-CA" sz="5400" b="0" dirty="0" smtClean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24" y="230141"/>
            <a:ext cx="5695950" cy="4105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430" y="392067"/>
            <a:ext cx="4486275" cy="3781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724" y="618186"/>
            <a:ext cx="1268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the odds are: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825804" y="392067"/>
            <a:ext cx="1648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If humans were good at random, this is what it should be: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6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97879" y="206060"/>
            <a:ext cx="39795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 smtClean="0"/>
              <a:t>Choosing one of the top passwords is reduces the work for a brute force password cracker.</a:t>
            </a:r>
          </a:p>
          <a:p>
            <a:pPr algn="r"/>
            <a:endParaRPr lang="en-CA" sz="2800" dirty="0"/>
          </a:p>
        </p:txBody>
      </p:sp>
      <p:pic>
        <p:nvPicPr>
          <p:cNvPr id="9" name="Picture 2" descr="Image result for hac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177" y="4630983"/>
            <a:ext cx="2227017" cy="222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28oa9i1t08037ue3m1l0i861-wpengine.netdna-ssl.com/wp-content/uploads/2014/11/10000-dot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7" t="11408" r="8004" b="4213"/>
          <a:stretch/>
        </p:blipFill>
        <p:spPr bwMode="auto">
          <a:xfrm>
            <a:off x="386366" y="206062"/>
            <a:ext cx="6465194" cy="64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1560" y="2844933"/>
            <a:ext cx="14702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600" dirty="0" smtClean="0"/>
              <a:t>10,000</a:t>
            </a:r>
          </a:p>
          <a:p>
            <a:pPr algn="ctr"/>
            <a:r>
              <a:rPr lang="en-CA" sz="3600" dirty="0" smtClean="0"/>
              <a:t>tries</a:t>
            </a:r>
            <a:endParaRPr lang="en-CA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997879" y="206060"/>
            <a:ext cx="39795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 smtClean="0"/>
              <a:t>Choosing one of the top passwords is reduces the work for a brute force password cracker.</a:t>
            </a:r>
          </a:p>
          <a:p>
            <a:pPr algn="r"/>
            <a:endParaRPr lang="en-CA" sz="2800" dirty="0"/>
          </a:p>
        </p:txBody>
      </p:sp>
      <p:pic>
        <p:nvPicPr>
          <p:cNvPr id="9" name="Picture 2" descr="Image result for ha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177" y="4630983"/>
            <a:ext cx="2227017" cy="222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1560" y="2429611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2"/>
                </a:solidFill>
              </a:rPr>
              <a:t>Random choices</a:t>
            </a:r>
            <a:endParaRPr lang="en-CA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4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28oa9i1t08037ue3m1l0i861-wpengine.netdna-ssl.com/wp-content/uploads/2014/11/10000-dot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7" t="11408" r="8004" b="4213"/>
          <a:stretch/>
        </p:blipFill>
        <p:spPr bwMode="auto">
          <a:xfrm>
            <a:off x="386366" y="206062"/>
            <a:ext cx="6465194" cy="64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6855" y="3145058"/>
            <a:ext cx="694588" cy="4970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1560" y="2844933"/>
            <a:ext cx="14702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600" dirty="0" smtClean="0"/>
              <a:t>10,000</a:t>
            </a:r>
          </a:p>
          <a:p>
            <a:pPr algn="ctr"/>
            <a:r>
              <a:rPr lang="en-CA" sz="3600" dirty="0" smtClean="0"/>
              <a:t>tries</a:t>
            </a:r>
            <a:endParaRPr lang="en-CA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987665" y="2793415"/>
            <a:ext cx="1015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600" dirty="0" smtClean="0"/>
              <a:t>61</a:t>
            </a:r>
          </a:p>
          <a:p>
            <a:pPr algn="ctr"/>
            <a:r>
              <a:rPr lang="en-CA" sz="3600" dirty="0" smtClean="0"/>
              <a:t>tries</a:t>
            </a:r>
            <a:endParaRPr lang="en-CA" sz="3600" dirty="0"/>
          </a:p>
        </p:txBody>
      </p:sp>
      <p:sp>
        <p:nvSpPr>
          <p:cNvPr id="4" name="Right Arrow 3"/>
          <p:cNvSpPr/>
          <p:nvPr/>
        </p:nvSpPr>
        <p:spPr>
          <a:xfrm>
            <a:off x="8551572" y="2936383"/>
            <a:ext cx="1300766" cy="798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7997879" y="206060"/>
            <a:ext cx="39795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 smtClean="0"/>
              <a:t>Choosing one of the top passwords is reduces the work for a brute force password cracker.</a:t>
            </a:r>
          </a:p>
          <a:p>
            <a:pPr algn="r"/>
            <a:endParaRPr lang="en-CA" sz="2800" dirty="0"/>
          </a:p>
        </p:txBody>
      </p:sp>
      <p:pic>
        <p:nvPicPr>
          <p:cNvPr id="9" name="Picture 2" descr="Image result for hac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177" y="4630983"/>
            <a:ext cx="2227017" cy="222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1560" y="2429611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2"/>
                </a:solidFill>
              </a:rPr>
              <a:t>Random choices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87665" y="2451322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2"/>
                </a:solidFill>
              </a:rPr>
              <a:t>Our poor choices</a:t>
            </a:r>
            <a:endParaRPr lang="en-CA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486" y="1106364"/>
            <a:ext cx="8548486" cy="5054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967" y="297334"/>
            <a:ext cx="11594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/>
              <a:t>Each year’s largest hacks, in terms of compromised accounts:</a:t>
            </a:r>
            <a:endParaRPr lang="en-CA" sz="3600" dirty="0"/>
          </a:p>
        </p:txBody>
      </p:sp>
      <p:pic>
        <p:nvPicPr>
          <p:cNvPr id="4" name="Picture 2" descr="Image result for ha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911" y="3775936"/>
            <a:ext cx="3082064" cy="308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3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766" y="472010"/>
            <a:ext cx="9015210" cy="54091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5408" y="5881136"/>
            <a:ext cx="11526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 smtClean="0"/>
              <a:t>That's right, </a:t>
            </a:r>
            <a:r>
              <a:rPr lang="en-CA" sz="2800" dirty="0" smtClean="0"/>
              <a:t>a hacker could crack </a:t>
            </a:r>
            <a:r>
              <a:rPr lang="en-CA" sz="2800" dirty="0" smtClean="0"/>
              <a:t>over 10% of all </a:t>
            </a:r>
            <a:r>
              <a:rPr lang="en-CA" sz="2800" dirty="0" smtClean="0"/>
              <a:t>PINs </a:t>
            </a:r>
            <a:r>
              <a:rPr lang="en-CA" sz="2800" dirty="0" smtClean="0"/>
              <a:t>with one guess! </a:t>
            </a:r>
            <a:endParaRPr lang="en-CA" sz="2800" dirty="0" smtClean="0"/>
          </a:p>
          <a:p>
            <a:endParaRPr lang="en-CA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418716" y="41283"/>
            <a:ext cx="60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Cumulative Frequency Graph 4 Digit PIN Codes</a:t>
            </a:r>
            <a:endParaRPr lang="en-CA" sz="2400" dirty="0"/>
          </a:p>
        </p:txBody>
      </p:sp>
      <p:sp>
        <p:nvSpPr>
          <p:cNvPr id="5" name="Down Arrow 4"/>
          <p:cNvSpPr/>
          <p:nvPr/>
        </p:nvSpPr>
        <p:spPr>
          <a:xfrm rot="4062763">
            <a:off x="2401413" y="3781268"/>
            <a:ext cx="888409" cy="1714223"/>
          </a:xfrm>
          <a:prstGeom prst="downArrow">
            <a:avLst>
              <a:gd name="adj1" fmla="val 38571"/>
              <a:gd name="adj2" fmla="val 4871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53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766" y="472010"/>
            <a:ext cx="9015210" cy="54091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5408" y="5881136"/>
            <a:ext cx="115265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 smtClean="0"/>
              <a:t>That's right, </a:t>
            </a:r>
            <a:r>
              <a:rPr lang="en-CA" sz="2800" dirty="0" smtClean="0"/>
              <a:t>a hacker could crack </a:t>
            </a:r>
            <a:r>
              <a:rPr lang="en-CA" sz="2800" dirty="0" smtClean="0"/>
              <a:t>over 10% of all </a:t>
            </a:r>
            <a:r>
              <a:rPr lang="en-CA" sz="2800" dirty="0" smtClean="0"/>
              <a:t>PINs </a:t>
            </a:r>
            <a:r>
              <a:rPr lang="en-CA" sz="2800" dirty="0" smtClean="0"/>
              <a:t>with one guess! </a:t>
            </a:r>
            <a:endParaRPr lang="en-CA" sz="2800" dirty="0" smtClean="0"/>
          </a:p>
          <a:p>
            <a:r>
              <a:rPr lang="en-CA" sz="2800" dirty="0" smtClean="0"/>
              <a:t>Expanding </a:t>
            </a:r>
            <a:r>
              <a:rPr lang="en-CA" sz="2800" dirty="0" smtClean="0"/>
              <a:t>this, </a:t>
            </a:r>
            <a:r>
              <a:rPr lang="en-CA" sz="2800" dirty="0" smtClean="0"/>
              <a:t>they </a:t>
            </a:r>
            <a:r>
              <a:rPr lang="en-CA" sz="2800" dirty="0" smtClean="0"/>
              <a:t>could get 20% by using just five numbers!</a:t>
            </a:r>
          </a:p>
          <a:p>
            <a:endParaRPr lang="en-CA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418716" y="41283"/>
            <a:ext cx="60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Cumulative Frequency Graph 4 Digit PIN Codes</a:t>
            </a:r>
            <a:endParaRPr lang="en-CA" sz="2400" dirty="0"/>
          </a:p>
        </p:txBody>
      </p:sp>
      <p:sp>
        <p:nvSpPr>
          <p:cNvPr id="5" name="Down Arrow 4"/>
          <p:cNvSpPr/>
          <p:nvPr/>
        </p:nvSpPr>
        <p:spPr>
          <a:xfrm rot="4062763">
            <a:off x="2349897" y="3407781"/>
            <a:ext cx="888409" cy="1714223"/>
          </a:xfrm>
          <a:prstGeom prst="downArrow">
            <a:avLst>
              <a:gd name="adj1" fmla="val 38571"/>
              <a:gd name="adj2" fmla="val 4871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81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766" y="472010"/>
            <a:ext cx="9015210" cy="54091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5408" y="5881136"/>
            <a:ext cx="115265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 smtClean="0"/>
              <a:t>That's right, </a:t>
            </a:r>
            <a:r>
              <a:rPr lang="en-CA" sz="2800" dirty="0" smtClean="0"/>
              <a:t>a hacker could crack </a:t>
            </a:r>
            <a:r>
              <a:rPr lang="en-CA" sz="2800" dirty="0" smtClean="0"/>
              <a:t>over 10% of all </a:t>
            </a:r>
            <a:r>
              <a:rPr lang="en-CA" sz="2800" dirty="0" smtClean="0"/>
              <a:t>PINs </a:t>
            </a:r>
            <a:r>
              <a:rPr lang="en-CA" sz="2800" dirty="0" smtClean="0"/>
              <a:t>with one guess! </a:t>
            </a:r>
            <a:endParaRPr lang="en-CA" sz="2800" dirty="0" smtClean="0"/>
          </a:p>
          <a:p>
            <a:r>
              <a:rPr lang="en-CA" sz="2800" dirty="0" smtClean="0"/>
              <a:t>Expanding </a:t>
            </a:r>
            <a:r>
              <a:rPr lang="en-CA" sz="2800" dirty="0" smtClean="0"/>
              <a:t>this, </a:t>
            </a:r>
            <a:r>
              <a:rPr lang="en-CA" sz="2800" dirty="0" smtClean="0"/>
              <a:t>they </a:t>
            </a:r>
            <a:r>
              <a:rPr lang="en-CA" sz="2800" dirty="0" smtClean="0"/>
              <a:t>could get 20% by using just five numbers!</a:t>
            </a:r>
          </a:p>
          <a:p>
            <a:endParaRPr lang="en-CA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418716" y="41283"/>
            <a:ext cx="60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Cumulative Frequency Graph 4 Digit PIN Codes</a:t>
            </a:r>
            <a:endParaRPr lang="en-CA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958365" y="2047741"/>
            <a:ext cx="6555347" cy="3528811"/>
          </a:xfrm>
          <a:prstGeom prst="wedgeRoundRectCallout">
            <a:avLst>
              <a:gd name="adj1" fmla="val 54218"/>
              <a:gd name="adj2" fmla="val 625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/>
              <a:t>I</a:t>
            </a:r>
            <a:r>
              <a:rPr lang="en-CA" sz="3200" dirty="0" smtClean="0"/>
              <a:t>f </a:t>
            </a:r>
            <a:r>
              <a:rPr lang="en-CA" sz="3200" dirty="0"/>
              <a:t>passwords were uniformly randomly distributed, we would expect the </a:t>
            </a:r>
            <a:r>
              <a:rPr lang="en-CA" sz="3200" dirty="0" smtClean="0"/>
              <a:t>top </a:t>
            </a:r>
            <a:r>
              <a:rPr lang="en-CA" sz="3200" dirty="0"/>
              <a:t>twenty passwords to account for just </a:t>
            </a:r>
            <a:r>
              <a:rPr lang="en-CA" sz="4800" dirty="0"/>
              <a:t>0.2%</a:t>
            </a:r>
            <a:r>
              <a:rPr lang="en-CA" sz="3200" dirty="0"/>
              <a:t> of the total, not the </a:t>
            </a:r>
            <a:r>
              <a:rPr lang="en-CA" sz="4400" dirty="0"/>
              <a:t>26.83%</a:t>
            </a:r>
            <a:r>
              <a:rPr lang="en-CA" sz="3200" dirty="0"/>
              <a:t> encountered</a:t>
            </a:r>
          </a:p>
        </p:txBody>
      </p:sp>
      <p:sp>
        <p:nvSpPr>
          <p:cNvPr id="8" name="Down Arrow 7"/>
          <p:cNvSpPr/>
          <p:nvPr/>
        </p:nvSpPr>
        <p:spPr>
          <a:xfrm rot="4062763">
            <a:off x="2354879" y="3163083"/>
            <a:ext cx="888409" cy="1714223"/>
          </a:xfrm>
          <a:prstGeom prst="downArrow">
            <a:avLst>
              <a:gd name="adj1" fmla="val 38571"/>
              <a:gd name="adj2" fmla="val 4871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92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s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91" y="811369"/>
            <a:ext cx="4021997" cy="546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76552" y="2033057"/>
            <a:ext cx="64136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/>
              <a:t>A lot of people avoid the common PINs, but pick a significant year instead.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17854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s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91" y="811369"/>
            <a:ext cx="4021997" cy="546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76552" y="2033057"/>
            <a:ext cx="64136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/>
              <a:t>The problem with a using a year as a PIN…..</a:t>
            </a:r>
          </a:p>
          <a:p>
            <a:endParaRPr lang="en-CA" sz="5400" dirty="0" smtClean="0"/>
          </a:p>
          <a:p>
            <a:r>
              <a:rPr lang="en-CA" sz="5400" dirty="0" smtClean="0"/>
              <a:t>Everyone else is too.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32821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7582" y="901522"/>
            <a:ext cx="100471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/>
              <a:t>The following graph plots all of the PINs in the form </a:t>
            </a:r>
            <a:r>
              <a:rPr lang="en-CA" sz="9600" dirty="0" smtClean="0">
                <a:solidFill>
                  <a:schemeClr val="accent1">
                    <a:lumMod val="75000"/>
                  </a:schemeClr>
                </a:solidFill>
              </a:rPr>
              <a:t>XX</a:t>
            </a:r>
            <a:r>
              <a:rPr lang="en-CA" sz="9600" dirty="0" smtClean="0">
                <a:solidFill>
                  <a:schemeClr val="accent2"/>
                </a:solidFill>
              </a:rPr>
              <a:t>72</a:t>
            </a:r>
            <a:r>
              <a:rPr lang="en-CA" sz="5400" dirty="0" smtClean="0"/>
              <a:t>. </a:t>
            </a:r>
          </a:p>
          <a:p>
            <a:endParaRPr lang="en-CA" sz="5400" dirty="0"/>
          </a:p>
          <a:p>
            <a:r>
              <a:rPr lang="en-CA" sz="5400" dirty="0" smtClean="0"/>
              <a:t>So 0072 is on the left </a:t>
            </a:r>
            <a:br>
              <a:rPr lang="en-CA" sz="5400" dirty="0" smtClean="0"/>
            </a:br>
            <a:r>
              <a:rPr lang="en-CA" sz="5400" dirty="0" smtClean="0"/>
              <a:t>and 9972 is on the right. </a:t>
            </a:r>
          </a:p>
        </p:txBody>
      </p:sp>
    </p:spTree>
    <p:extLst>
      <p:ext uri="{BB962C8B-B14F-4D97-AF65-F5344CB8AC3E}">
        <p14:creationId xmlns:p14="http://schemas.microsoft.com/office/powerpoint/2010/main" val="226370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datagenetics.com/blog/september32012/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73" y="118257"/>
            <a:ext cx="9755295" cy="564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1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datagenetics.com/blog/september32012/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73" y="118257"/>
            <a:ext cx="9755295" cy="564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812147" y="1151032"/>
            <a:ext cx="2502430" cy="1790164"/>
          </a:xfrm>
          <a:prstGeom prst="wedgeEllipseCallout">
            <a:avLst>
              <a:gd name="adj1" fmla="val -73328"/>
              <a:gd name="adj2" fmla="val -28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 smtClean="0"/>
              <a:t>A year. 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424021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datagenetics.com/blog/september32012/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73" y="118257"/>
            <a:ext cx="9755295" cy="564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812147" y="1151032"/>
            <a:ext cx="2502430" cy="1790164"/>
          </a:xfrm>
          <a:prstGeom prst="wedgeEllipseCallout">
            <a:avLst>
              <a:gd name="adj1" fmla="val -73328"/>
              <a:gd name="adj2" fmla="val -28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 smtClean="0"/>
              <a:t>A year. </a:t>
            </a:r>
            <a:endParaRPr lang="en-CA" sz="4800" dirty="0"/>
          </a:p>
        </p:txBody>
      </p:sp>
      <p:sp>
        <p:nvSpPr>
          <p:cNvPr id="5" name="Oval Callout 4"/>
          <p:cNvSpPr/>
          <p:nvPr/>
        </p:nvSpPr>
        <p:spPr>
          <a:xfrm>
            <a:off x="6939566" y="734096"/>
            <a:ext cx="3052332" cy="2063286"/>
          </a:xfrm>
          <a:prstGeom prst="wedgeEllipseCallout">
            <a:avLst>
              <a:gd name="adj1" fmla="val -6827"/>
              <a:gd name="adj2" fmla="val 67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 smtClean="0"/>
              <a:t>Couplet 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0255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datagenetics.com/blog/september32012/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73" y="118257"/>
            <a:ext cx="9755295" cy="564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2683" y="6005606"/>
            <a:ext cx="114493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/>
              <a:t>T</a:t>
            </a:r>
            <a:r>
              <a:rPr lang="en-CA" sz="4000" dirty="0" smtClean="0"/>
              <a:t>he ratio of 1972 to all </a:t>
            </a:r>
            <a:r>
              <a:rPr lang="en-CA" sz="4000" dirty="0" smtClean="0"/>
              <a:t>the </a:t>
            </a:r>
            <a:r>
              <a:rPr lang="en-CA" sz="4000" dirty="0" smtClean="0"/>
              <a:t>other </a:t>
            </a:r>
            <a:r>
              <a:rPr lang="en-CA" sz="4000" dirty="0" smtClean="0">
                <a:solidFill>
                  <a:schemeClr val="accent1">
                    <a:lumMod val="75000"/>
                  </a:schemeClr>
                </a:solidFill>
              </a:rPr>
              <a:t>XX</a:t>
            </a:r>
            <a:r>
              <a:rPr lang="en-CA" sz="4000" dirty="0" smtClean="0">
                <a:solidFill>
                  <a:schemeClr val="accent2"/>
                </a:solidFill>
              </a:rPr>
              <a:t>72</a:t>
            </a:r>
            <a:r>
              <a:rPr lang="en-CA" sz="4000" dirty="0" smtClean="0"/>
              <a:t> PINS is </a:t>
            </a:r>
            <a:r>
              <a:rPr lang="en-CA" sz="4000" dirty="0" smtClean="0">
                <a:solidFill>
                  <a:schemeClr val="accent2"/>
                </a:solidFill>
              </a:rPr>
              <a:t>22:1</a:t>
            </a:r>
            <a:endParaRPr lang="en-CA" sz="4000" dirty="0">
              <a:solidFill>
                <a:schemeClr val="accent2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3812147" y="1151032"/>
            <a:ext cx="2502430" cy="1790164"/>
          </a:xfrm>
          <a:prstGeom prst="wedgeEllipseCallout">
            <a:avLst>
              <a:gd name="adj1" fmla="val -73328"/>
              <a:gd name="adj2" fmla="val -28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 smtClean="0"/>
              <a:t>A year. </a:t>
            </a:r>
            <a:endParaRPr lang="en-CA" sz="4800" dirty="0"/>
          </a:p>
        </p:txBody>
      </p:sp>
      <p:sp>
        <p:nvSpPr>
          <p:cNvPr id="6" name="Oval Callout 5"/>
          <p:cNvSpPr/>
          <p:nvPr/>
        </p:nvSpPr>
        <p:spPr>
          <a:xfrm>
            <a:off x="6939566" y="734096"/>
            <a:ext cx="3052332" cy="2063286"/>
          </a:xfrm>
          <a:prstGeom prst="wedgeEllipseCallout">
            <a:avLst>
              <a:gd name="adj1" fmla="val -6827"/>
              <a:gd name="adj2" fmla="val 67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 smtClean="0"/>
              <a:t>Couplet 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36047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2540" y="1298167"/>
            <a:ext cx="10486020" cy="3751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most people think banks </a:t>
            </a:r>
            <a:r>
              <a:rPr lang="en-CA" sz="5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excellent security</a:t>
            </a:r>
            <a:r>
              <a:rPr lang="en-CA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CA" sz="5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5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CA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believe that </a:t>
            </a:r>
            <a:r>
              <a:rPr lang="en-CA" sz="54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PINs </a:t>
            </a:r>
            <a:r>
              <a:rPr lang="en-CA" sz="5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vulnerabilities for hackers to exploit.</a:t>
            </a:r>
            <a:endParaRPr lang="en-CA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9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12891" y="373483"/>
            <a:ext cx="2047741" cy="338714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0" dirty="0" smtClean="0"/>
              <a:t>1</a:t>
            </a:r>
          </a:p>
          <a:p>
            <a:pPr algn="ctr"/>
            <a:r>
              <a:rPr lang="en-CA" sz="4000" dirty="0" smtClean="0"/>
              <a:t>(1)</a:t>
            </a:r>
            <a:endParaRPr lang="en-CA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278624" y="5437187"/>
            <a:ext cx="74158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6000" dirty="0" smtClean="0"/>
              <a:t>10</a:t>
            </a:r>
            <a:r>
              <a:rPr lang="en-CA" sz="6000" baseline="30000" dirty="0"/>
              <a:t>2</a:t>
            </a:r>
            <a:r>
              <a:rPr lang="en-CA" sz="6000" dirty="0" smtClean="0"/>
              <a:t> = 100 possible PINs</a:t>
            </a:r>
            <a:endParaRPr lang="en-CA" sz="6000" dirty="0"/>
          </a:p>
        </p:txBody>
      </p:sp>
      <p:sp>
        <p:nvSpPr>
          <p:cNvPr id="11" name="Rounded Rectangle 10"/>
          <p:cNvSpPr/>
          <p:nvPr/>
        </p:nvSpPr>
        <p:spPr>
          <a:xfrm>
            <a:off x="3938790" y="373483"/>
            <a:ext cx="2047741" cy="338714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0" dirty="0" smtClean="0"/>
              <a:t>1</a:t>
            </a:r>
          </a:p>
          <a:p>
            <a:pPr algn="ctr"/>
            <a:r>
              <a:rPr lang="en-CA" sz="4000" dirty="0" smtClean="0"/>
              <a:t>(9)</a:t>
            </a:r>
            <a:endParaRPr lang="en-CA" sz="4000" dirty="0"/>
          </a:p>
        </p:txBody>
      </p:sp>
      <p:sp>
        <p:nvSpPr>
          <p:cNvPr id="12" name="Rounded Rectangle 11"/>
          <p:cNvSpPr/>
          <p:nvPr/>
        </p:nvSpPr>
        <p:spPr>
          <a:xfrm>
            <a:off x="6164689" y="373482"/>
            <a:ext cx="2047741" cy="3387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0" dirty="0" smtClean="0"/>
              <a:t>10</a:t>
            </a:r>
          </a:p>
          <a:p>
            <a:pPr algn="ctr"/>
            <a:endParaRPr lang="en-CA" sz="4000" dirty="0"/>
          </a:p>
        </p:txBody>
      </p:sp>
      <p:sp>
        <p:nvSpPr>
          <p:cNvPr id="13" name="Rounded Rectangle 12"/>
          <p:cNvSpPr/>
          <p:nvPr/>
        </p:nvSpPr>
        <p:spPr>
          <a:xfrm>
            <a:off x="8390588" y="373481"/>
            <a:ext cx="2047741" cy="3387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0" dirty="0" smtClean="0"/>
              <a:t>10</a:t>
            </a:r>
          </a:p>
          <a:p>
            <a:pPr algn="ctr"/>
            <a:endParaRPr lang="en-CA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3144344" y="4394868"/>
            <a:ext cx="62007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4400" dirty="0" smtClean="0"/>
              <a:t>10</a:t>
            </a:r>
            <a:r>
              <a:rPr lang="en-CA" sz="4400" baseline="30000" dirty="0" smtClean="0"/>
              <a:t>4</a:t>
            </a:r>
            <a:r>
              <a:rPr lang="en-CA" sz="4400" dirty="0" smtClean="0"/>
              <a:t> = 10,000 possible PINs</a:t>
            </a:r>
            <a:endParaRPr lang="en-CA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490874" y="4121990"/>
            <a:ext cx="5094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The use of a 1900 PIN reduces the possibilities from: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3760632" y="5206355"/>
            <a:ext cx="416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To an easy brute force attack of: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3478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7582" y="901522"/>
            <a:ext cx="1004719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/>
              <a:t>The following graph plots the frequencies of all of the PINs that start with </a:t>
            </a:r>
            <a:r>
              <a:rPr lang="en-CA" sz="8800" dirty="0" smtClean="0">
                <a:solidFill>
                  <a:schemeClr val="accent5"/>
                </a:solidFill>
              </a:rPr>
              <a:t>19</a:t>
            </a:r>
            <a:r>
              <a:rPr lang="en-CA" sz="8800" dirty="0" smtClean="0">
                <a:solidFill>
                  <a:schemeClr val="accent2"/>
                </a:solidFill>
              </a:rPr>
              <a:t>XX</a:t>
            </a:r>
          </a:p>
          <a:p>
            <a:endParaRPr lang="en-CA" sz="5400" dirty="0"/>
          </a:p>
          <a:p>
            <a:r>
              <a:rPr lang="en-CA" sz="5400" dirty="0" smtClean="0"/>
              <a:t>So 1900 is on the left </a:t>
            </a:r>
            <a:br>
              <a:rPr lang="en-CA" sz="5400" dirty="0" smtClean="0"/>
            </a:br>
            <a:r>
              <a:rPr lang="en-CA" sz="5400" dirty="0" smtClean="0"/>
              <a:t>and 1999 is on the right. </a:t>
            </a:r>
          </a:p>
        </p:txBody>
      </p:sp>
    </p:spTree>
    <p:extLst>
      <p:ext uri="{BB962C8B-B14F-4D97-AF65-F5344CB8AC3E}">
        <p14:creationId xmlns:p14="http://schemas.microsoft.com/office/powerpoint/2010/main" val="12372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80" y="552237"/>
            <a:ext cx="10026647" cy="601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6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80" y="552237"/>
            <a:ext cx="10026647" cy="6015988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425780" y="211152"/>
            <a:ext cx="3760631" cy="2228046"/>
          </a:xfrm>
          <a:prstGeom prst="wedgeEllipseCallout">
            <a:avLst>
              <a:gd name="adj1" fmla="val 109402"/>
              <a:gd name="adj2" fmla="val 665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/>
              <a:t>You can see the frequency of each year.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464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80" y="552237"/>
            <a:ext cx="10026647" cy="6015988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425780" y="211152"/>
            <a:ext cx="3760631" cy="2228046"/>
          </a:xfrm>
          <a:prstGeom prst="wedgeEllipseCallout">
            <a:avLst>
              <a:gd name="adj1" fmla="val 109402"/>
              <a:gd name="adj2" fmla="val 665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/>
              <a:t>You can see the frequency of each year.</a:t>
            </a:r>
            <a:endParaRPr lang="en-CA" sz="3200" dirty="0"/>
          </a:p>
        </p:txBody>
      </p:sp>
      <p:sp>
        <p:nvSpPr>
          <p:cNvPr id="6" name="Oval Callout 5"/>
          <p:cNvSpPr/>
          <p:nvPr/>
        </p:nvSpPr>
        <p:spPr>
          <a:xfrm>
            <a:off x="540911" y="2027359"/>
            <a:ext cx="4610637" cy="2550017"/>
          </a:xfrm>
          <a:prstGeom prst="wedgeEllipseCallout">
            <a:avLst>
              <a:gd name="adj1" fmla="val 84195"/>
              <a:gd name="adj2" fmla="val 4785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/>
              <a:t>What’s interesting is that it matches the demographic chart line (red)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21708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80" y="552237"/>
            <a:ext cx="10026647" cy="6015988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425780" y="211152"/>
            <a:ext cx="3760631" cy="2228046"/>
          </a:xfrm>
          <a:prstGeom prst="wedgeEllipseCallout">
            <a:avLst>
              <a:gd name="adj1" fmla="val 109402"/>
              <a:gd name="adj2" fmla="val 665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/>
              <a:t>You can see the frequency of each year.</a:t>
            </a:r>
            <a:endParaRPr lang="en-CA" sz="3200" dirty="0"/>
          </a:p>
        </p:txBody>
      </p:sp>
      <p:sp>
        <p:nvSpPr>
          <p:cNvPr id="6" name="Oval Callout 5"/>
          <p:cNvSpPr/>
          <p:nvPr/>
        </p:nvSpPr>
        <p:spPr>
          <a:xfrm>
            <a:off x="540911" y="2027359"/>
            <a:ext cx="4610637" cy="2550017"/>
          </a:xfrm>
          <a:prstGeom prst="wedgeEllipseCallout">
            <a:avLst>
              <a:gd name="adj1" fmla="val 84195"/>
              <a:gd name="adj2" fmla="val 4785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/>
              <a:t>What’s interesting is that it matches the demographic chart line (red)</a:t>
            </a:r>
            <a:endParaRPr lang="en-CA" sz="3200" dirty="0"/>
          </a:p>
        </p:txBody>
      </p:sp>
      <p:sp>
        <p:nvSpPr>
          <p:cNvPr id="7" name="Oval Callout 6"/>
          <p:cNvSpPr/>
          <p:nvPr/>
        </p:nvSpPr>
        <p:spPr>
          <a:xfrm>
            <a:off x="170867" y="4610351"/>
            <a:ext cx="5135228" cy="1957874"/>
          </a:xfrm>
          <a:prstGeom prst="wedgeEllipseCallout">
            <a:avLst>
              <a:gd name="adj1" fmla="val -47270"/>
              <a:gd name="adj2" fmla="val 525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/>
              <a:t>Thus, the year people are picking is often their birthday.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97372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s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42" y="3320604"/>
            <a:ext cx="8527395" cy="341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3943" y="303121"/>
            <a:ext cx="112818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 smtClean="0"/>
              <a:t>All the hacker needs to do is check  social media, find your birth year and try it as you PIN. </a:t>
            </a:r>
            <a:r>
              <a:rPr lang="en-CA" sz="5400" dirty="0" smtClean="0">
                <a:solidFill>
                  <a:schemeClr val="accent2"/>
                </a:solidFill>
              </a:rPr>
              <a:t>Easy.</a:t>
            </a:r>
            <a:endParaRPr lang="en-CA" sz="5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3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161" y="616040"/>
            <a:ext cx="6254839" cy="625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839" y="2886038"/>
            <a:ext cx="48553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600" dirty="0" smtClean="0"/>
              <a:t>What can heat maps indicate about PIN probability?</a:t>
            </a:r>
            <a:endParaRPr lang="en-CA" sz="5600" dirty="0"/>
          </a:p>
        </p:txBody>
      </p:sp>
    </p:spTree>
    <p:extLst>
      <p:ext uri="{BB962C8B-B14F-4D97-AF65-F5344CB8AC3E}">
        <p14:creationId xmlns:p14="http://schemas.microsoft.com/office/powerpoint/2010/main" val="27679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atagenetics.com/blog/september32012/gr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43" y="435153"/>
            <a:ext cx="5961889" cy="59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8697" y="62767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00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802530" y="2677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99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964180" y="63798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99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975021" y="6379803"/>
            <a:ext cx="361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First 2 PIN digits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5494" y="1556619"/>
            <a:ext cx="93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Last 2 PIN Digits</a:t>
            </a:r>
            <a:endParaRPr lang="en-C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753081" y="245794"/>
            <a:ext cx="410868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A heat map shows frequency with colour.</a:t>
            </a:r>
          </a:p>
          <a:p>
            <a:endParaRPr lang="en-CA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1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atagenetics.com/blog/september32012/gr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43" y="435153"/>
            <a:ext cx="5961889" cy="59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8697" y="62767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00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802530" y="2677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99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964180" y="63798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99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975021" y="6379803"/>
            <a:ext cx="361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First 2 PIN digits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5494" y="1556619"/>
            <a:ext cx="93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Last 2 PIN Digits</a:t>
            </a:r>
            <a:endParaRPr lang="en-C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753081" y="245794"/>
            <a:ext cx="410868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A heat map shows frequency with colour.</a:t>
            </a:r>
          </a:p>
          <a:p>
            <a:endParaRPr lang="en-CA" sz="1400" dirty="0">
              <a:solidFill>
                <a:srgbClr val="7030A0"/>
              </a:solidFill>
            </a:endParaRPr>
          </a:p>
          <a:p>
            <a:r>
              <a:rPr lang="en-CA" sz="3600" dirty="0" smtClean="0">
                <a:solidFill>
                  <a:schemeClr val="accent2"/>
                </a:solidFill>
              </a:rPr>
              <a:t>Frequent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/>
              <a:t>White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/>
              <a:t>Yellow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/>
              <a:t>Orange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/>
              <a:t>Red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/>
              <a:t>Brown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/>
              <a:t>Black</a:t>
            </a:r>
          </a:p>
          <a:p>
            <a:r>
              <a:rPr lang="en-CA" sz="3600" dirty="0" smtClean="0">
                <a:solidFill>
                  <a:schemeClr val="accent2"/>
                </a:solidFill>
              </a:rPr>
              <a:t>Infrequent</a:t>
            </a:r>
          </a:p>
        </p:txBody>
      </p:sp>
    </p:spTree>
    <p:extLst>
      <p:ext uri="{BB962C8B-B14F-4D97-AF65-F5344CB8AC3E}">
        <p14:creationId xmlns:p14="http://schemas.microsoft.com/office/powerpoint/2010/main" val="3648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1" y="2627290"/>
            <a:ext cx="6959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dirty="0" smtClean="0"/>
              <a:t>How secure is your PIN?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35125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atagenetics.com/blog/september32012/gr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43" y="435153"/>
            <a:ext cx="5961889" cy="59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8697" y="62767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00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802530" y="2677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99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964180" y="63798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99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975021" y="6379803"/>
            <a:ext cx="361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First 2 PIN digits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5494" y="1556619"/>
            <a:ext cx="93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Last 2 PIN Digits</a:t>
            </a:r>
            <a:endParaRPr lang="en-CA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154063" y="745249"/>
            <a:ext cx="2005814" cy="1622739"/>
          </a:xfrm>
          <a:prstGeom prst="wedgeRoundRectCallout">
            <a:avLst>
              <a:gd name="adj1" fmla="val -58716"/>
              <a:gd name="adj2" fmla="val 167414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/>
              <a:t>White, very frequent</a:t>
            </a:r>
            <a:endParaRPr lang="en-CA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753081" y="245794"/>
            <a:ext cx="410868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A heat map shows frequency with colour.</a:t>
            </a:r>
          </a:p>
          <a:p>
            <a:endParaRPr lang="en-CA" sz="1400" dirty="0">
              <a:solidFill>
                <a:srgbClr val="7030A0"/>
              </a:solidFill>
            </a:endParaRPr>
          </a:p>
          <a:p>
            <a:r>
              <a:rPr lang="en-CA" sz="3600" dirty="0" smtClean="0">
                <a:solidFill>
                  <a:schemeClr val="accent2"/>
                </a:solidFill>
              </a:rPr>
              <a:t>Frequent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/>
              <a:t>White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/>
              <a:t>Yellow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/>
              <a:t>Orange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/>
              <a:t>Red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/>
              <a:t>Brown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/>
              <a:t>Black</a:t>
            </a:r>
          </a:p>
          <a:p>
            <a:r>
              <a:rPr lang="en-CA" sz="3600" dirty="0" smtClean="0">
                <a:solidFill>
                  <a:schemeClr val="accent2"/>
                </a:solidFill>
              </a:rPr>
              <a:t>Infrequent</a:t>
            </a:r>
          </a:p>
        </p:txBody>
      </p:sp>
    </p:spTree>
    <p:extLst>
      <p:ext uri="{BB962C8B-B14F-4D97-AF65-F5344CB8AC3E}">
        <p14:creationId xmlns:p14="http://schemas.microsoft.com/office/powerpoint/2010/main" val="214262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atagenetics.com/blog/september32012/gr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43" y="435153"/>
            <a:ext cx="5961889" cy="59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8697" y="62767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00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802530" y="2677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99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964180" y="63798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99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975021" y="6379803"/>
            <a:ext cx="361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First 2 PIN digits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5494" y="1556619"/>
            <a:ext cx="93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Last 2 PIN Digits</a:t>
            </a:r>
            <a:endParaRPr lang="en-CA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154063" y="745249"/>
            <a:ext cx="2005814" cy="1622739"/>
          </a:xfrm>
          <a:prstGeom prst="wedgeRoundRectCallout">
            <a:avLst>
              <a:gd name="adj1" fmla="val -58716"/>
              <a:gd name="adj2" fmla="val 167414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/>
              <a:t>White, very frequent</a:t>
            </a:r>
            <a:endParaRPr lang="en-CA" sz="32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2034863" y="2949261"/>
            <a:ext cx="2125014" cy="1146220"/>
          </a:xfrm>
          <a:prstGeom prst="wedgeRoundRectCallout">
            <a:avLst>
              <a:gd name="adj1" fmla="val -50463"/>
              <a:gd name="adj2" fmla="val 703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dirty="0" smtClean="0">
                <a:solidFill>
                  <a:srgbClr val="7030A0"/>
                </a:solidFill>
              </a:rPr>
              <a:t>12</a:t>
            </a:r>
            <a:r>
              <a:rPr lang="en-CA" sz="6600" dirty="0" smtClean="0"/>
              <a:t>34</a:t>
            </a:r>
            <a:endParaRPr lang="en-CA" sz="6600" dirty="0"/>
          </a:p>
        </p:txBody>
      </p:sp>
      <p:sp>
        <p:nvSpPr>
          <p:cNvPr id="11" name="TextBox 10"/>
          <p:cNvSpPr txBox="1"/>
          <p:nvPr/>
        </p:nvSpPr>
        <p:spPr>
          <a:xfrm>
            <a:off x="7753081" y="245794"/>
            <a:ext cx="410868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A heat map shows frequency with colour.</a:t>
            </a:r>
          </a:p>
          <a:p>
            <a:endParaRPr lang="en-CA" sz="1400" dirty="0">
              <a:solidFill>
                <a:srgbClr val="7030A0"/>
              </a:solidFill>
            </a:endParaRPr>
          </a:p>
          <a:p>
            <a:r>
              <a:rPr lang="en-CA" sz="3600" dirty="0" smtClean="0">
                <a:solidFill>
                  <a:schemeClr val="accent2"/>
                </a:solidFill>
              </a:rPr>
              <a:t>Frequent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/>
              <a:t>White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/>
              <a:t>Yellow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/>
              <a:t>Orange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/>
              <a:t>Red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/>
              <a:t>Brown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/>
              <a:t>Black</a:t>
            </a:r>
          </a:p>
          <a:p>
            <a:r>
              <a:rPr lang="en-CA" sz="3600" dirty="0" smtClean="0">
                <a:solidFill>
                  <a:schemeClr val="accent2"/>
                </a:solidFill>
              </a:rPr>
              <a:t>Infrequent</a:t>
            </a:r>
          </a:p>
        </p:txBody>
      </p:sp>
    </p:spTree>
    <p:extLst>
      <p:ext uri="{BB962C8B-B14F-4D97-AF65-F5344CB8AC3E}">
        <p14:creationId xmlns:p14="http://schemas.microsoft.com/office/powerpoint/2010/main" val="40363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atagenetics.com/blog/september32012/gr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43" y="435153"/>
            <a:ext cx="5961889" cy="59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8697" y="62767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00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802530" y="2677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99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964180" y="63798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99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975021" y="6379803"/>
            <a:ext cx="361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First 2 PIN digits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5494" y="1556619"/>
            <a:ext cx="93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Last 2 PIN Digits</a:t>
            </a:r>
            <a:endParaRPr lang="en-CA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154063" y="745249"/>
            <a:ext cx="2005814" cy="1622739"/>
          </a:xfrm>
          <a:prstGeom prst="wedgeRoundRectCallout">
            <a:avLst>
              <a:gd name="adj1" fmla="val -58716"/>
              <a:gd name="adj2" fmla="val 167414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/>
              <a:t>White, very frequent</a:t>
            </a:r>
            <a:endParaRPr lang="en-CA" sz="32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127558" y="3597887"/>
            <a:ext cx="914400" cy="612648"/>
          </a:xfrm>
          <a:prstGeom prst="wedgeRoundRectCallout">
            <a:avLst>
              <a:gd name="adj1" fmla="val 62266"/>
              <a:gd name="adj2" fmla="val 793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/>
              <a:t>34</a:t>
            </a:r>
            <a:endParaRPr lang="en-CA" sz="40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2180709" y="5602601"/>
            <a:ext cx="914400" cy="612648"/>
          </a:xfrm>
          <a:prstGeom prst="wedgeRoundRectCallout">
            <a:avLst>
              <a:gd name="adj1" fmla="val -77171"/>
              <a:gd name="adj2" fmla="val 751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rgbClr val="7030A0"/>
                </a:solidFill>
              </a:rPr>
              <a:t>12</a:t>
            </a:r>
            <a:endParaRPr lang="en-CA" sz="4000" dirty="0">
              <a:solidFill>
                <a:srgbClr val="7030A0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034863" y="2949261"/>
            <a:ext cx="2125014" cy="1146220"/>
          </a:xfrm>
          <a:prstGeom prst="wedgeRoundRectCallout">
            <a:avLst>
              <a:gd name="adj1" fmla="val -50463"/>
              <a:gd name="adj2" fmla="val 703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dirty="0" smtClean="0">
                <a:solidFill>
                  <a:srgbClr val="7030A0"/>
                </a:solidFill>
              </a:rPr>
              <a:t>12</a:t>
            </a:r>
            <a:r>
              <a:rPr lang="en-CA" sz="6600" dirty="0" smtClean="0"/>
              <a:t>34</a:t>
            </a:r>
            <a:endParaRPr lang="en-CA" sz="6600" dirty="0"/>
          </a:p>
        </p:txBody>
      </p:sp>
      <p:sp>
        <p:nvSpPr>
          <p:cNvPr id="11" name="TextBox 10"/>
          <p:cNvSpPr txBox="1"/>
          <p:nvPr/>
        </p:nvSpPr>
        <p:spPr>
          <a:xfrm>
            <a:off x="7753081" y="245794"/>
            <a:ext cx="410868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A heat map shows frequency with colour.</a:t>
            </a:r>
          </a:p>
          <a:p>
            <a:endParaRPr lang="en-CA" sz="1400" dirty="0">
              <a:solidFill>
                <a:srgbClr val="7030A0"/>
              </a:solidFill>
            </a:endParaRPr>
          </a:p>
          <a:p>
            <a:r>
              <a:rPr lang="en-CA" sz="3600" dirty="0" smtClean="0">
                <a:solidFill>
                  <a:schemeClr val="accent2"/>
                </a:solidFill>
              </a:rPr>
              <a:t>Frequent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/>
              <a:t>White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/>
              <a:t>Yellow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/>
              <a:t>Orange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/>
              <a:t>Red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/>
              <a:t>Brown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/>
              <a:t>Black</a:t>
            </a:r>
          </a:p>
          <a:p>
            <a:r>
              <a:rPr lang="en-CA" sz="3600" dirty="0" smtClean="0">
                <a:solidFill>
                  <a:schemeClr val="accent2"/>
                </a:solidFill>
              </a:rPr>
              <a:t>Infrequent</a:t>
            </a:r>
          </a:p>
        </p:txBody>
      </p:sp>
    </p:spTree>
    <p:extLst>
      <p:ext uri="{BB962C8B-B14F-4D97-AF65-F5344CB8AC3E}">
        <p14:creationId xmlns:p14="http://schemas.microsoft.com/office/powerpoint/2010/main" val="7670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atagenetics.com/blog/september32012/gr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43" y="435153"/>
            <a:ext cx="5961889" cy="59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8697" y="62767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00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802530" y="2677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99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964180" y="63798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99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975021" y="6379803"/>
            <a:ext cx="361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First 2 PIN digits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5494" y="1556619"/>
            <a:ext cx="93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Last 2 PIN Digits</a:t>
            </a:r>
            <a:endParaRPr lang="en-C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66478" y="340901"/>
            <a:ext cx="410868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If PINs were unpredictable, frequencies would be equal –a red square would appear.</a:t>
            </a:r>
          </a:p>
          <a:p>
            <a:endParaRPr lang="en-CA" sz="1400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66478" y="4468969"/>
            <a:ext cx="1960600" cy="1807802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ounded Rectangular Callout 1"/>
          <p:cNvSpPr/>
          <p:nvPr/>
        </p:nvSpPr>
        <p:spPr>
          <a:xfrm>
            <a:off x="9736428" y="4172755"/>
            <a:ext cx="2266681" cy="1268570"/>
          </a:xfrm>
          <a:prstGeom prst="wedgeRoundRectCallout">
            <a:avLst>
              <a:gd name="adj1" fmla="val -72958"/>
              <a:gd name="adj2" fmla="val 235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/>
              <a:t>Uniform frequencies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4587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atagenetics.com/blog/september32012/gr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43" y="435153"/>
            <a:ext cx="5961889" cy="59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8697" y="62767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00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802530" y="2677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99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964180" y="63798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99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975021" y="6379803"/>
            <a:ext cx="361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First 2 PIN digits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5494" y="1556619"/>
            <a:ext cx="93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Last 2 PIN Digits</a:t>
            </a:r>
            <a:endParaRPr lang="en-C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66478" y="340901"/>
            <a:ext cx="410868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The white and yellow represent vulnerable passwords.</a:t>
            </a:r>
          </a:p>
          <a:p>
            <a:endParaRPr lang="en-CA" sz="1400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66478" y="4468969"/>
            <a:ext cx="1960600" cy="1807802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ounded Rectangular Callout 1"/>
          <p:cNvSpPr/>
          <p:nvPr/>
        </p:nvSpPr>
        <p:spPr>
          <a:xfrm>
            <a:off x="9736428" y="4172755"/>
            <a:ext cx="2266681" cy="1268570"/>
          </a:xfrm>
          <a:prstGeom prst="wedgeRoundRectCallout">
            <a:avLst>
              <a:gd name="adj1" fmla="val -72958"/>
              <a:gd name="adj2" fmla="val 235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/>
              <a:t>Uniform frequencies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94125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atagenetics.com/blog/september32012/gri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487" y="4239364"/>
            <a:ext cx="2157678" cy="215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8697" y="62767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00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802530" y="2677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99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964180" y="63798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99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975021" y="6379803"/>
            <a:ext cx="361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First 2 PIN digits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5494" y="1556619"/>
            <a:ext cx="93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Last 2 PIN Digits</a:t>
            </a:r>
            <a:endParaRPr lang="en-C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66478" y="571734"/>
            <a:ext cx="410868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The diagonal represents couplets like 1212 or 8989.</a:t>
            </a:r>
          </a:p>
          <a:p>
            <a:endParaRPr lang="en-CA" sz="1400" dirty="0">
              <a:solidFill>
                <a:srgbClr val="7030A0"/>
              </a:solidFill>
            </a:endParaRPr>
          </a:p>
        </p:txBody>
      </p:sp>
      <p:pic>
        <p:nvPicPr>
          <p:cNvPr id="13" name="Picture 2" descr="http://datagenetics.com/blog/september32012/m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43" y="435153"/>
            <a:ext cx="5991699" cy="59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datagenetics.com/blog/september32012/m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234" y="435153"/>
            <a:ext cx="5974373" cy="59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wn Arrow 13"/>
          <p:cNvSpPr/>
          <p:nvPr/>
        </p:nvSpPr>
        <p:spPr>
          <a:xfrm rot="7702785">
            <a:off x="5781633" y="1899836"/>
            <a:ext cx="888409" cy="1714223"/>
          </a:xfrm>
          <a:prstGeom prst="downArrow">
            <a:avLst>
              <a:gd name="adj1" fmla="val 38571"/>
              <a:gd name="adj2" fmla="val 4871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468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atagenetics.com/blog/september32012/gri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487" y="4239364"/>
            <a:ext cx="2157678" cy="215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8697" y="62767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00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802530" y="2677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99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964180" y="63798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99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975021" y="6379803"/>
            <a:ext cx="361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First 2 PIN digits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5494" y="1556619"/>
            <a:ext cx="93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Last 2 PIN Digits</a:t>
            </a:r>
            <a:endParaRPr lang="en-C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063455" y="518419"/>
            <a:ext cx="410868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Every eleventh dot on the diagonal is extra bright – all 4 four digits are the same. </a:t>
            </a:r>
          </a:p>
          <a:p>
            <a:endParaRPr lang="en-CA" sz="1400" dirty="0">
              <a:solidFill>
                <a:srgbClr val="7030A0"/>
              </a:solidFill>
            </a:endParaRPr>
          </a:p>
        </p:txBody>
      </p:sp>
      <p:pic>
        <p:nvPicPr>
          <p:cNvPr id="13" name="Picture 2" descr="http://datagenetics.com/blog/september32012/m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43" y="435153"/>
            <a:ext cx="5991699" cy="59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datagenetics.com/blog/september32012/m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234" y="435153"/>
            <a:ext cx="5974373" cy="59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own Arrow 14"/>
          <p:cNvSpPr/>
          <p:nvPr/>
        </p:nvSpPr>
        <p:spPr>
          <a:xfrm rot="8095141">
            <a:off x="6039700" y="1593505"/>
            <a:ext cx="888409" cy="1714223"/>
          </a:xfrm>
          <a:prstGeom prst="downArrow">
            <a:avLst>
              <a:gd name="adj1" fmla="val 38571"/>
              <a:gd name="adj2" fmla="val 4871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Down Arrow 16"/>
          <p:cNvSpPr/>
          <p:nvPr/>
        </p:nvSpPr>
        <p:spPr>
          <a:xfrm rot="8095141">
            <a:off x="5380731" y="2219426"/>
            <a:ext cx="888409" cy="1714223"/>
          </a:xfrm>
          <a:prstGeom prst="downArrow">
            <a:avLst>
              <a:gd name="adj1" fmla="val 38571"/>
              <a:gd name="adj2" fmla="val 4871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Down Arrow 17"/>
          <p:cNvSpPr/>
          <p:nvPr/>
        </p:nvSpPr>
        <p:spPr>
          <a:xfrm rot="8095141">
            <a:off x="6698670" y="934015"/>
            <a:ext cx="888409" cy="1714223"/>
          </a:xfrm>
          <a:prstGeom prst="downArrow">
            <a:avLst>
              <a:gd name="adj1" fmla="val 38571"/>
              <a:gd name="adj2" fmla="val 4871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898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atagenetics.com/blog/september32012/gri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487" y="4239364"/>
            <a:ext cx="2157678" cy="215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8697" y="62767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00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802530" y="2677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99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964180" y="63798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99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975021" y="6379803"/>
            <a:ext cx="361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First 2 PIN digits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5494" y="1556619"/>
            <a:ext cx="93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Last 2 PIN Digits</a:t>
            </a:r>
            <a:endParaRPr lang="en-C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66478" y="571734"/>
            <a:ext cx="410868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This line represents the 19XX or year based passwords.</a:t>
            </a:r>
          </a:p>
          <a:p>
            <a:endParaRPr lang="en-CA" sz="3600" dirty="0"/>
          </a:p>
          <a:p>
            <a:r>
              <a:rPr lang="en-CA" sz="3600" dirty="0" smtClean="0"/>
              <a:t>Recent dates are more common.</a:t>
            </a:r>
          </a:p>
          <a:p>
            <a:endParaRPr lang="en-CA" sz="1400" dirty="0">
              <a:solidFill>
                <a:srgbClr val="7030A0"/>
              </a:solidFill>
            </a:endParaRPr>
          </a:p>
        </p:txBody>
      </p:sp>
      <p:pic>
        <p:nvPicPr>
          <p:cNvPr id="13" name="Picture 2" descr="http://datagenetics.com/blog/september32012/m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43" y="435153"/>
            <a:ext cx="5991699" cy="59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own Arrow 14"/>
          <p:cNvSpPr/>
          <p:nvPr/>
        </p:nvSpPr>
        <p:spPr>
          <a:xfrm rot="4127878">
            <a:off x="2919980" y="217029"/>
            <a:ext cx="888409" cy="1714223"/>
          </a:xfrm>
          <a:prstGeom prst="downArrow">
            <a:avLst>
              <a:gd name="adj1" fmla="val 38571"/>
              <a:gd name="adj2" fmla="val 4871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21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atagenetics.com/blog/september32012/gri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487" y="4239364"/>
            <a:ext cx="2157678" cy="215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8697" y="62767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00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802530" y="2677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99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964180" y="63798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99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975021" y="6379803"/>
            <a:ext cx="361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First 2 PIN digits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5494" y="1556619"/>
            <a:ext cx="93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Last 2 PIN Digits</a:t>
            </a:r>
            <a:endParaRPr lang="en-C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66478" y="571734"/>
            <a:ext cx="441087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There is a strong bias to the lower left. </a:t>
            </a:r>
          </a:p>
          <a:p>
            <a:endParaRPr lang="en-CA" sz="3600" dirty="0"/>
          </a:p>
          <a:p>
            <a:r>
              <a:rPr lang="en-CA" sz="3600" dirty="0" smtClean="0"/>
              <a:t>People like to start their PINs with 0 or 1.</a:t>
            </a:r>
          </a:p>
          <a:p>
            <a:endParaRPr lang="en-CA" sz="1400" dirty="0">
              <a:solidFill>
                <a:srgbClr val="7030A0"/>
              </a:solidFill>
            </a:endParaRPr>
          </a:p>
        </p:txBody>
      </p:sp>
      <p:pic>
        <p:nvPicPr>
          <p:cNvPr id="13" name="Picture 2" descr="http://datagenetics.com/blog/september32012/m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43" y="435153"/>
            <a:ext cx="5991699" cy="59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datagenetics.com/blog/september32012/m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01" y="453261"/>
            <a:ext cx="5956175" cy="592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8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atagenetics.com/blog/september32012/gri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487" y="4239364"/>
            <a:ext cx="2157678" cy="215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8697" y="62767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00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802530" y="2677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99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964180" y="63798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99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975021" y="6379803"/>
            <a:ext cx="361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First 2 PIN digits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5494" y="1556619"/>
            <a:ext cx="93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Last 2 PIN Digits</a:t>
            </a:r>
            <a:endParaRPr lang="en-C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489204" y="435153"/>
            <a:ext cx="441087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P</a:t>
            </a:r>
            <a:r>
              <a:rPr lang="en-CA" sz="3600" dirty="0" smtClean="0"/>
              <a:t>eople also use dates </a:t>
            </a:r>
            <a:r>
              <a:rPr lang="en-CA" sz="3600" dirty="0"/>
              <a:t>in the format </a:t>
            </a:r>
            <a:r>
              <a:rPr lang="en-CA" sz="3600" dirty="0" smtClean="0"/>
              <a:t>MMDD.</a:t>
            </a:r>
            <a:endParaRPr lang="en-CA" sz="3600" dirty="0"/>
          </a:p>
          <a:p>
            <a:endParaRPr lang="en-CA" sz="2000" dirty="0"/>
          </a:p>
          <a:p>
            <a:r>
              <a:rPr lang="en-CA" sz="3600" dirty="0" smtClean="0"/>
              <a:t>There is increased frequency between </a:t>
            </a:r>
            <a:r>
              <a:rPr lang="en-CA" sz="3600" dirty="0"/>
              <a:t>the height of </a:t>
            </a:r>
            <a:r>
              <a:rPr lang="en-CA" sz="3600" dirty="0" smtClean="0"/>
              <a:t>30-31 (days </a:t>
            </a:r>
            <a:r>
              <a:rPr lang="en-CA" sz="3600" dirty="0"/>
              <a:t>in a month), </a:t>
            </a: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600" dirty="0" smtClean="0"/>
              <a:t>to </a:t>
            </a:r>
            <a:r>
              <a:rPr lang="en-CA" sz="3600" dirty="0"/>
              <a:t>12 </a:t>
            </a: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600" dirty="0" smtClean="0"/>
              <a:t>on the </a:t>
            </a:r>
            <a:br>
              <a:rPr lang="en-CA" sz="3600" dirty="0" smtClean="0"/>
            </a:br>
            <a:r>
              <a:rPr lang="en-CA" sz="3600" dirty="0" smtClean="0"/>
              <a:t>x-axis.</a:t>
            </a:r>
            <a:endParaRPr lang="en-CA" sz="1400" dirty="0">
              <a:solidFill>
                <a:srgbClr val="7030A0"/>
              </a:solidFill>
            </a:endParaRPr>
          </a:p>
        </p:txBody>
      </p:sp>
      <p:pic>
        <p:nvPicPr>
          <p:cNvPr id="14" name="Picture 2" descr="http://datagenetics.com/blog/september32012/mmd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43" y="435153"/>
            <a:ext cx="5981933" cy="595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94389" y="4620521"/>
            <a:ext cx="916015" cy="1078839"/>
          </a:xfrm>
          <a:prstGeom prst="wedgeRoundRectCallout">
            <a:avLst>
              <a:gd name="adj1" fmla="val 75882"/>
              <a:gd name="adj2" fmla="val 183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DD </a:t>
            </a:r>
            <a:br>
              <a:rPr lang="en-CA" dirty="0" smtClean="0"/>
            </a:br>
            <a:r>
              <a:rPr lang="en-CA" dirty="0" smtClean="0"/>
              <a:t>1 and 31</a:t>
            </a:r>
            <a:endParaRPr lang="en-CA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2057334" y="3128198"/>
            <a:ext cx="1187852" cy="1078839"/>
          </a:xfrm>
          <a:prstGeom prst="wedgeRoundRectCallout">
            <a:avLst>
              <a:gd name="adj1" fmla="val -47088"/>
              <a:gd name="adj2" fmla="val 935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MM between 1 and 12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06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9877" y="2614411"/>
            <a:ext cx="3747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dirty="0" smtClean="0"/>
              <a:t>It matters…..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9433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atagenetics.com/blog/september32012/gri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487" y="4239364"/>
            <a:ext cx="2157678" cy="215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8697" y="62767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00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802530" y="2677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99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964180" y="63798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99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975021" y="6379803"/>
            <a:ext cx="361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First 2 PIN digits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5494" y="1556619"/>
            <a:ext cx="93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Last 2 PIN Digits</a:t>
            </a:r>
            <a:endParaRPr lang="en-C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489204" y="435153"/>
            <a:ext cx="4410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Numerical </a:t>
            </a:r>
            <a:r>
              <a:rPr lang="en-CA" sz="3600" dirty="0"/>
              <a:t>runs </a:t>
            </a:r>
            <a:r>
              <a:rPr lang="en-CA" sz="3600" dirty="0" smtClean="0"/>
              <a:t>also appear; such as 2345, 4321 and 5678.</a:t>
            </a:r>
            <a:endParaRPr lang="en-CA" sz="3600" dirty="0"/>
          </a:p>
        </p:txBody>
      </p:sp>
      <p:pic>
        <p:nvPicPr>
          <p:cNvPr id="13" name="Picture 2" descr="http://datagenetics.com/blog/september32012/m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43" y="435153"/>
            <a:ext cx="5981933" cy="595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atagenetics.com/blog/september32012/gri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487" y="4239364"/>
            <a:ext cx="2157678" cy="215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8697" y="62767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00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802530" y="2677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99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964180" y="63798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99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975021" y="6379803"/>
            <a:ext cx="361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First 2 PIN digits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5494" y="1556619"/>
            <a:ext cx="93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Last 2 PIN Digits</a:t>
            </a:r>
            <a:endParaRPr lang="en-C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489204" y="435153"/>
            <a:ext cx="441087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The most infrequently used PIN was 8068.</a:t>
            </a:r>
          </a:p>
          <a:p>
            <a:endParaRPr lang="en-CA" sz="1400" dirty="0" smtClean="0">
              <a:solidFill>
                <a:srgbClr val="7030A0"/>
              </a:solidFill>
            </a:endParaRPr>
          </a:p>
        </p:txBody>
      </p:sp>
      <p:pic>
        <p:nvPicPr>
          <p:cNvPr id="13" name="Picture 2" descr="http://datagenetics.com/blog/september32012/gr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43" y="435153"/>
            <a:ext cx="5961889" cy="59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4025254" y="822523"/>
            <a:ext cx="1518495" cy="1078839"/>
          </a:xfrm>
          <a:prstGeom prst="wedgeRoundRectCallout">
            <a:avLst>
              <a:gd name="adj1" fmla="val 76740"/>
              <a:gd name="adj2" fmla="val 827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/>
              <a:t>8068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4323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 result for s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433" y="2498501"/>
            <a:ext cx="4590534" cy="341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3550" y="721217"/>
            <a:ext cx="10836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dirty="0" smtClean="0"/>
              <a:t>How does PIN length impact security?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12243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987" y="540977"/>
            <a:ext cx="6086475" cy="57245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549" y="402419"/>
            <a:ext cx="376063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 smtClean="0"/>
              <a:t>A variety of PINs where entered to this site. </a:t>
            </a:r>
          </a:p>
          <a:p>
            <a:endParaRPr lang="en-CA" sz="4800" dirty="0"/>
          </a:p>
          <a:p>
            <a:r>
              <a:rPr lang="en-CA" sz="4800" dirty="0" smtClean="0"/>
              <a:t>A brute force cracked each and timed it.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7289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7466" y="493973"/>
          <a:ext cx="7310120" cy="5960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1196"/>
                <a:gridCol w="823116"/>
                <a:gridCol w="2065556"/>
                <a:gridCol w="191025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PIN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Length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Time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Time (sec)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 hundred picosec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1E-12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 nanosec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1E-09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338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 </a:t>
                      </a:r>
                      <a:r>
                        <a:rPr lang="en-CA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nanosec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1E-08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3389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 hundred </a:t>
                      </a:r>
                      <a:r>
                        <a:rPr lang="en-CA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nanosec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1E-07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33899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en-CA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microsec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0.000001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 hundred </a:t>
                      </a:r>
                      <a:r>
                        <a:rPr lang="en-CA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microsec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0.0001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en-CA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millisec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0.001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 </a:t>
                      </a:r>
                      <a:r>
                        <a:rPr lang="en-CA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millisec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 hundred </a:t>
                      </a:r>
                      <a:r>
                        <a:rPr lang="en-CA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millisec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 sec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33899431479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25 sec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338994314797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 min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3389943147971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42 min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1000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33899431479716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 hours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10000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338994314797169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 days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100000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3389943147971690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 weeks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1000000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33899431479716905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 months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10000000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338994314797169058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8 years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1E+08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3389943147971690587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79 years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1E+09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33899431479716905878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8 hundred years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1E+10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3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816224"/>
              </p:ext>
            </p:extLst>
          </p:nvPr>
        </p:nvGraphicFramePr>
        <p:xfrm>
          <a:off x="387466" y="493973"/>
          <a:ext cx="7310120" cy="5960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1196"/>
                <a:gridCol w="823116"/>
                <a:gridCol w="2065556"/>
                <a:gridCol w="191025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PIN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Length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Time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Time (sec)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 hundred picosec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1E-12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 nanosec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1E-09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338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 </a:t>
                      </a:r>
                      <a:r>
                        <a:rPr lang="en-CA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nanosec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1E-08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3389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 hundred </a:t>
                      </a:r>
                      <a:r>
                        <a:rPr lang="en-CA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nanosec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1E-07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33899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en-CA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microsec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0.000001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 hundred </a:t>
                      </a:r>
                      <a:r>
                        <a:rPr lang="en-CA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microsec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0.0001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en-CA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millisec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0.001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 </a:t>
                      </a:r>
                      <a:r>
                        <a:rPr lang="en-CA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millisec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 hundred </a:t>
                      </a:r>
                      <a:r>
                        <a:rPr lang="en-CA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millisec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 sec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33899431479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25 sec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338994314797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 min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3389943147971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42 min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1000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33899431479716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 hours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10000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338994314797169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 days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100000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3389943147971690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 weeks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1000000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33899431479716905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 months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10000000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338994314797169058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8 years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1E+08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3389943147971690587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79 years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1E+09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33899431479716905878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8 hundred years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1E+10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13222" y="360969"/>
            <a:ext cx="387373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A four digit pin takes a password cracker a couple </a:t>
            </a:r>
            <a:r>
              <a:rPr lang="en-CA" sz="4800" dirty="0" smtClean="0">
                <a:solidFill>
                  <a:schemeClr val="accent2"/>
                </a:solidFill>
              </a:rPr>
              <a:t>hundred microseconds </a:t>
            </a:r>
            <a:r>
              <a:rPr lang="en-CA" sz="3600" dirty="0" smtClean="0"/>
              <a:t>to crack.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11440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7466" y="493973"/>
          <a:ext cx="7310120" cy="5960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1196"/>
                <a:gridCol w="823116"/>
                <a:gridCol w="2065556"/>
                <a:gridCol w="191025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PIN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Length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Time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Time (sec)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 hundred picosec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1E-12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 nanosec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1E-09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338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 </a:t>
                      </a:r>
                      <a:r>
                        <a:rPr lang="en-CA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nanosec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1E-08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3389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 hundred </a:t>
                      </a:r>
                      <a:r>
                        <a:rPr lang="en-CA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nanosec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1E-07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33899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en-CA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microsec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0.000001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 hundred </a:t>
                      </a:r>
                      <a:r>
                        <a:rPr lang="en-CA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microsec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0.0001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en-CA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millisec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0.001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 </a:t>
                      </a:r>
                      <a:r>
                        <a:rPr lang="en-CA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millisec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 hundred </a:t>
                      </a:r>
                      <a:r>
                        <a:rPr lang="en-CA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millisec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 sec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33899431479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25 sec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338994314797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 min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3389943147971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42 min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1000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33899431479716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 hours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10000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338994314797169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 days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100000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3389943147971690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 weeks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1000000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33899431479716905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 months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10000000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338994314797169058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8 years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1E+08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3389943147971690587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79 years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1E+09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33899431479716905878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solidFill>
                            <a:schemeClr val="tx1"/>
                          </a:solidFill>
                          <a:effectLst/>
                        </a:rPr>
                        <a:t>8 hundred years</a:t>
                      </a:r>
                      <a:endParaRPr lang="en-CA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1E+10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13222" y="360969"/>
            <a:ext cx="387373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A four digit pin takes a password cracker a couple </a:t>
            </a:r>
            <a:r>
              <a:rPr lang="en-CA" sz="4800" dirty="0" smtClean="0">
                <a:solidFill>
                  <a:schemeClr val="accent2"/>
                </a:solidFill>
              </a:rPr>
              <a:t>hundred microseconds </a:t>
            </a:r>
            <a:r>
              <a:rPr lang="en-CA" sz="3600" dirty="0" smtClean="0"/>
              <a:t>to crack.</a:t>
            </a:r>
          </a:p>
          <a:p>
            <a:endParaRPr lang="en-CA" sz="2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8221287" y="4339244"/>
            <a:ext cx="3657600" cy="2115474"/>
          </a:xfrm>
          <a:prstGeom prst="wedgeRoundRectCallout">
            <a:avLst>
              <a:gd name="adj1" fmla="val 51440"/>
              <a:gd name="adj2" fmla="val 617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800" dirty="0"/>
              <a:t>Banks naturally have a lot of safeguards against crackers, but this is still concerning.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5031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712" y="444721"/>
            <a:ext cx="8668702" cy="5223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254" y="1330035"/>
            <a:ext cx="30424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Cracking time grows exponentially with password length.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6433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s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02" y="2279707"/>
            <a:ext cx="7366482" cy="488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6538" y="282632"/>
            <a:ext cx="954301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The 4 digit PIN was created in </a:t>
            </a:r>
            <a:r>
              <a:rPr lang="en-CA" sz="6600" dirty="0" smtClean="0">
                <a:solidFill>
                  <a:schemeClr val="accent2"/>
                </a:solidFill>
              </a:rPr>
              <a:t>1967</a:t>
            </a:r>
            <a:r>
              <a:rPr lang="en-CA" sz="4000" dirty="0" smtClean="0"/>
              <a:t> when crackers where less powerful. </a:t>
            </a:r>
          </a:p>
        </p:txBody>
      </p:sp>
    </p:spTree>
    <p:extLst>
      <p:ext uri="{BB962C8B-B14F-4D97-AF65-F5344CB8AC3E}">
        <p14:creationId xmlns:p14="http://schemas.microsoft.com/office/powerpoint/2010/main" val="36343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s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02" y="2279707"/>
            <a:ext cx="7366482" cy="488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6538" y="282632"/>
            <a:ext cx="954301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The 4 digit PIN was created in </a:t>
            </a:r>
            <a:r>
              <a:rPr lang="en-CA" sz="6600" dirty="0" smtClean="0">
                <a:solidFill>
                  <a:schemeClr val="accent2"/>
                </a:solidFill>
              </a:rPr>
              <a:t>1967</a:t>
            </a:r>
            <a:r>
              <a:rPr lang="en-CA" sz="4000" dirty="0" smtClean="0"/>
              <a:t> when crackers where less powerful.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769630" y="2279707"/>
            <a:ext cx="35855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/>
              <a:t>Banks need to consider </a:t>
            </a:r>
            <a:r>
              <a:rPr lang="en-CA" sz="4000" dirty="0">
                <a:solidFill>
                  <a:schemeClr val="accent2"/>
                </a:solidFill>
              </a:rPr>
              <a:t>longer PINs </a:t>
            </a:r>
            <a:r>
              <a:rPr lang="en-CA" sz="4000" dirty="0"/>
              <a:t>to increase security against modern computers.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80784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770" y="4963032"/>
            <a:ext cx="11563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smtClean="0"/>
              <a:t>The hacker’s </a:t>
            </a:r>
            <a:r>
              <a:rPr lang="en-CA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point of access </a:t>
            </a:r>
            <a:r>
              <a:rPr lang="en-CA" sz="4000" dirty="0" smtClean="0"/>
              <a:t>is often a weak password.</a:t>
            </a:r>
            <a:endParaRPr lang="en-CA" sz="4000" dirty="0"/>
          </a:p>
        </p:txBody>
      </p:sp>
      <p:pic>
        <p:nvPicPr>
          <p:cNvPr id="717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588" y="640275"/>
            <a:ext cx="3846581" cy="38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4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0779" y="2614411"/>
            <a:ext cx="56332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8800" dirty="0" smtClean="0"/>
              <a:t>Conclusions</a:t>
            </a:r>
            <a:endParaRPr lang="en-CA" sz="8800" dirty="0"/>
          </a:p>
        </p:txBody>
      </p:sp>
    </p:spTree>
    <p:extLst>
      <p:ext uri="{BB962C8B-B14F-4D97-AF65-F5344CB8AC3E}">
        <p14:creationId xmlns:p14="http://schemas.microsoft.com/office/powerpoint/2010/main" val="30172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s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57" y="36746"/>
            <a:ext cx="8715541" cy="236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0721" y="1525405"/>
            <a:ext cx="57842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5400" dirty="0" smtClean="0"/>
              <a:t>To foil hackers, </a:t>
            </a:r>
            <a:br>
              <a:rPr lang="en-CA" sz="5400" dirty="0" smtClean="0"/>
            </a:br>
            <a:r>
              <a:rPr lang="en-CA" sz="5400" dirty="0" smtClean="0"/>
              <a:t>pick PINs randomly!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17636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s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57" y="36746"/>
            <a:ext cx="8715541" cy="236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0721" y="1525405"/>
            <a:ext cx="57842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5400" dirty="0" smtClean="0"/>
              <a:t>To foil hackers, </a:t>
            </a:r>
            <a:br>
              <a:rPr lang="en-CA" sz="5400" dirty="0" smtClean="0"/>
            </a:br>
            <a:r>
              <a:rPr lang="en-CA" sz="5400" dirty="0" smtClean="0"/>
              <a:t>pick PINs randomly!</a:t>
            </a:r>
            <a:endParaRPr lang="en-CA" sz="5400" dirty="0"/>
          </a:p>
        </p:txBody>
      </p:sp>
      <p:sp>
        <p:nvSpPr>
          <p:cNvPr id="7" name="Rounded Rectangle 6"/>
          <p:cNvSpPr/>
          <p:nvPr/>
        </p:nvSpPr>
        <p:spPr>
          <a:xfrm>
            <a:off x="241246" y="3378111"/>
            <a:ext cx="3732727" cy="1924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0" dirty="0" smtClean="0"/>
              <a:t>No 1234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41073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s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57" y="36746"/>
            <a:ext cx="8715541" cy="236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0721" y="1525405"/>
            <a:ext cx="57842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5400" dirty="0" smtClean="0"/>
              <a:t>To foil hackers, </a:t>
            </a:r>
            <a:br>
              <a:rPr lang="en-CA" sz="5400" dirty="0" smtClean="0"/>
            </a:br>
            <a:r>
              <a:rPr lang="en-CA" sz="5400" dirty="0" smtClean="0"/>
              <a:t>pick PINs randomly!</a:t>
            </a:r>
            <a:endParaRPr lang="en-CA" sz="5400" dirty="0"/>
          </a:p>
        </p:txBody>
      </p:sp>
      <p:sp>
        <p:nvSpPr>
          <p:cNvPr id="7" name="Rounded Rectangle 6"/>
          <p:cNvSpPr/>
          <p:nvPr/>
        </p:nvSpPr>
        <p:spPr>
          <a:xfrm>
            <a:off x="241246" y="3378111"/>
            <a:ext cx="3732727" cy="1924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0" dirty="0" smtClean="0"/>
              <a:t>No 1234</a:t>
            </a:r>
            <a:endParaRPr lang="en-CA" sz="6000" dirty="0"/>
          </a:p>
        </p:txBody>
      </p:sp>
      <p:sp>
        <p:nvSpPr>
          <p:cNvPr id="10" name="Rounded Rectangle 9"/>
          <p:cNvSpPr/>
          <p:nvPr/>
        </p:nvSpPr>
        <p:spPr>
          <a:xfrm>
            <a:off x="4181146" y="3378109"/>
            <a:ext cx="3732727" cy="19240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0" dirty="0" smtClean="0"/>
              <a:t>Avoid the top 20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8608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s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57" y="36746"/>
            <a:ext cx="8715541" cy="236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0721" y="1525405"/>
            <a:ext cx="57842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5400" dirty="0" smtClean="0"/>
              <a:t>To foil hackers, </a:t>
            </a:r>
            <a:br>
              <a:rPr lang="en-CA" sz="5400" dirty="0" smtClean="0"/>
            </a:br>
            <a:r>
              <a:rPr lang="en-CA" sz="5400" dirty="0" smtClean="0"/>
              <a:t>pick PINs randomly!</a:t>
            </a:r>
            <a:endParaRPr lang="en-CA" sz="5400" dirty="0"/>
          </a:p>
        </p:txBody>
      </p:sp>
      <p:sp>
        <p:nvSpPr>
          <p:cNvPr id="7" name="Rounded Rectangle 6"/>
          <p:cNvSpPr/>
          <p:nvPr/>
        </p:nvSpPr>
        <p:spPr>
          <a:xfrm>
            <a:off x="241246" y="3378111"/>
            <a:ext cx="3732727" cy="1924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0" dirty="0" smtClean="0"/>
              <a:t>No 1234</a:t>
            </a:r>
            <a:endParaRPr lang="en-CA" sz="6000" dirty="0"/>
          </a:p>
        </p:txBody>
      </p:sp>
      <p:sp>
        <p:nvSpPr>
          <p:cNvPr id="8" name="Rounded Rectangle 7"/>
          <p:cNvSpPr/>
          <p:nvPr/>
        </p:nvSpPr>
        <p:spPr>
          <a:xfrm>
            <a:off x="8121046" y="3378110"/>
            <a:ext cx="3732727" cy="1924049"/>
          </a:xfrm>
          <a:prstGeom prst="round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0" dirty="0" smtClean="0"/>
              <a:t>No couplets</a:t>
            </a:r>
            <a:endParaRPr lang="en-CA" sz="6000" dirty="0"/>
          </a:p>
        </p:txBody>
      </p:sp>
      <p:sp>
        <p:nvSpPr>
          <p:cNvPr id="10" name="Rounded Rectangle 9"/>
          <p:cNvSpPr/>
          <p:nvPr/>
        </p:nvSpPr>
        <p:spPr>
          <a:xfrm>
            <a:off x="4181146" y="3378109"/>
            <a:ext cx="3732727" cy="19240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0" dirty="0" smtClean="0"/>
              <a:t>Avoid the top 20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1425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s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57" y="36746"/>
            <a:ext cx="8715541" cy="236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0721" y="1525405"/>
            <a:ext cx="57842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5400" dirty="0" smtClean="0"/>
              <a:t>To foil hackers, </a:t>
            </a:r>
            <a:br>
              <a:rPr lang="en-CA" sz="5400" dirty="0" smtClean="0"/>
            </a:br>
            <a:r>
              <a:rPr lang="en-CA" sz="5400" dirty="0" smtClean="0"/>
              <a:t>pick PINs randomly!</a:t>
            </a:r>
            <a:endParaRPr lang="en-CA" sz="5400" dirty="0"/>
          </a:p>
        </p:txBody>
      </p:sp>
      <p:sp>
        <p:nvSpPr>
          <p:cNvPr id="7" name="Rounded Rectangle 6"/>
          <p:cNvSpPr/>
          <p:nvPr/>
        </p:nvSpPr>
        <p:spPr>
          <a:xfrm>
            <a:off x="241246" y="3378111"/>
            <a:ext cx="3732727" cy="1924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0" dirty="0" smtClean="0"/>
              <a:t>No 1234</a:t>
            </a:r>
            <a:endParaRPr lang="en-CA" sz="6000" dirty="0"/>
          </a:p>
        </p:txBody>
      </p:sp>
      <p:sp>
        <p:nvSpPr>
          <p:cNvPr id="8" name="Rounded Rectangle 7"/>
          <p:cNvSpPr/>
          <p:nvPr/>
        </p:nvSpPr>
        <p:spPr>
          <a:xfrm>
            <a:off x="8121046" y="3378110"/>
            <a:ext cx="3732727" cy="1924049"/>
          </a:xfrm>
          <a:prstGeom prst="round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0" dirty="0" smtClean="0"/>
              <a:t>No couplets</a:t>
            </a:r>
            <a:endParaRPr lang="en-CA" sz="6000" dirty="0"/>
          </a:p>
        </p:txBody>
      </p:sp>
      <p:sp>
        <p:nvSpPr>
          <p:cNvPr id="10" name="Rounded Rectangle 9"/>
          <p:cNvSpPr/>
          <p:nvPr/>
        </p:nvSpPr>
        <p:spPr>
          <a:xfrm>
            <a:off x="4181146" y="3378109"/>
            <a:ext cx="3732727" cy="19240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0" dirty="0" smtClean="0"/>
              <a:t>Avoid the top 20</a:t>
            </a:r>
            <a:endParaRPr lang="en-CA" sz="6000" dirty="0"/>
          </a:p>
        </p:txBody>
      </p:sp>
      <p:sp>
        <p:nvSpPr>
          <p:cNvPr id="12" name="Rounded Rectangle 11"/>
          <p:cNvSpPr/>
          <p:nvPr/>
        </p:nvSpPr>
        <p:spPr>
          <a:xfrm>
            <a:off x="1051542" y="4790939"/>
            <a:ext cx="3732727" cy="192404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0" dirty="0" smtClean="0"/>
              <a:t>Avoid years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16466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s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57" y="36746"/>
            <a:ext cx="8715541" cy="236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0721" y="1525405"/>
            <a:ext cx="57842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5400" dirty="0" smtClean="0"/>
              <a:t>To foil hackers, </a:t>
            </a:r>
            <a:br>
              <a:rPr lang="en-CA" sz="5400" dirty="0" smtClean="0"/>
            </a:br>
            <a:r>
              <a:rPr lang="en-CA" sz="5400" dirty="0" smtClean="0"/>
              <a:t>pick PINs randomly!</a:t>
            </a:r>
            <a:endParaRPr lang="en-CA" sz="5400" dirty="0"/>
          </a:p>
        </p:txBody>
      </p:sp>
      <p:sp>
        <p:nvSpPr>
          <p:cNvPr id="7" name="Rounded Rectangle 6"/>
          <p:cNvSpPr/>
          <p:nvPr/>
        </p:nvSpPr>
        <p:spPr>
          <a:xfrm>
            <a:off x="241246" y="3378111"/>
            <a:ext cx="3732727" cy="1924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0" dirty="0" smtClean="0"/>
              <a:t>No 1234</a:t>
            </a:r>
            <a:endParaRPr lang="en-CA" sz="6000" dirty="0"/>
          </a:p>
        </p:txBody>
      </p:sp>
      <p:sp>
        <p:nvSpPr>
          <p:cNvPr id="8" name="Rounded Rectangle 7"/>
          <p:cNvSpPr/>
          <p:nvPr/>
        </p:nvSpPr>
        <p:spPr>
          <a:xfrm>
            <a:off x="8121046" y="3378110"/>
            <a:ext cx="3732727" cy="1924049"/>
          </a:xfrm>
          <a:prstGeom prst="round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0" dirty="0" smtClean="0"/>
              <a:t>No couplets</a:t>
            </a:r>
            <a:endParaRPr lang="en-CA" sz="6000" dirty="0"/>
          </a:p>
        </p:txBody>
      </p:sp>
      <p:sp>
        <p:nvSpPr>
          <p:cNvPr id="10" name="Rounded Rectangle 9"/>
          <p:cNvSpPr/>
          <p:nvPr/>
        </p:nvSpPr>
        <p:spPr>
          <a:xfrm>
            <a:off x="4181146" y="3378109"/>
            <a:ext cx="3732727" cy="19240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0" dirty="0" smtClean="0"/>
              <a:t>Avoid the top 20</a:t>
            </a:r>
            <a:endParaRPr lang="en-CA" sz="6000" dirty="0"/>
          </a:p>
        </p:txBody>
      </p:sp>
      <p:sp>
        <p:nvSpPr>
          <p:cNvPr id="11" name="Rounded Rectangle 10"/>
          <p:cNvSpPr/>
          <p:nvPr/>
        </p:nvSpPr>
        <p:spPr>
          <a:xfrm>
            <a:off x="7310750" y="4790938"/>
            <a:ext cx="3732727" cy="192404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0" dirty="0" smtClean="0"/>
              <a:t>Avoid MMDD</a:t>
            </a:r>
            <a:endParaRPr lang="en-CA" sz="6000" dirty="0"/>
          </a:p>
        </p:txBody>
      </p:sp>
      <p:sp>
        <p:nvSpPr>
          <p:cNvPr id="12" name="Rounded Rectangle 11"/>
          <p:cNvSpPr/>
          <p:nvPr/>
        </p:nvSpPr>
        <p:spPr>
          <a:xfrm>
            <a:off x="1051542" y="4790939"/>
            <a:ext cx="3732727" cy="192404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0" dirty="0" smtClean="0"/>
              <a:t>Avoid years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10105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6" y="1529266"/>
            <a:ext cx="6207665" cy="450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92088" y="698269"/>
            <a:ext cx="8682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800" dirty="0" smtClean="0"/>
              <a:t>Banks also need to make changes.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9287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6" y="1529266"/>
            <a:ext cx="6207665" cy="450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92088" y="698269"/>
            <a:ext cx="8682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800" dirty="0" smtClean="0"/>
              <a:t>Banks also need to make changes.</a:t>
            </a:r>
            <a:endParaRPr lang="en-CA" sz="4800" dirty="0"/>
          </a:p>
        </p:txBody>
      </p:sp>
      <p:sp>
        <p:nvSpPr>
          <p:cNvPr id="4" name="Rounded Rectangle 3"/>
          <p:cNvSpPr/>
          <p:nvPr/>
        </p:nvSpPr>
        <p:spPr>
          <a:xfrm>
            <a:off x="8083705" y="1775930"/>
            <a:ext cx="3790760" cy="25965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0" dirty="0" smtClean="0"/>
              <a:t>Policies to stop poor PIN choice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22500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6" y="1529266"/>
            <a:ext cx="6207665" cy="450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92088" y="698269"/>
            <a:ext cx="8682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800" dirty="0" smtClean="0"/>
              <a:t>Banks also need to make changes.</a:t>
            </a:r>
            <a:endParaRPr lang="en-CA" sz="4800" dirty="0"/>
          </a:p>
        </p:txBody>
      </p:sp>
      <p:sp>
        <p:nvSpPr>
          <p:cNvPr id="4" name="Rounded Rectangle 3"/>
          <p:cNvSpPr/>
          <p:nvPr/>
        </p:nvSpPr>
        <p:spPr>
          <a:xfrm>
            <a:off x="8083705" y="1775930"/>
            <a:ext cx="3790760" cy="25965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0" dirty="0" smtClean="0"/>
              <a:t>Policies to stop poor PIN choice</a:t>
            </a:r>
            <a:endParaRPr lang="en-CA" sz="6000" dirty="0"/>
          </a:p>
        </p:txBody>
      </p:sp>
      <p:sp>
        <p:nvSpPr>
          <p:cNvPr id="5" name="Rounded Rectangle 4"/>
          <p:cNvSpPr/>
          <p:nvPr/>
        </p:nvSpPr>
        <p:spPr>
          <a:xfrm>
            <a:off x="6725955" y="4619159"/>
            <a:ext cx="3732727" cy="1924049"/>
          </a:xfrm>
          <a:prstGeom prst="roundRect">
            <a:avLst/>
          </a:prstGeom>
          <a:solidFill>
            <a:srgbClr val="14427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0" dirty="0" smtClean="0"/>
              <a:t>Longer PINs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1381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</TotalTime>
  <Words>2172</Words>
  <Application>Microsoft Office PowerPoint</Application>
  <PresentationFormat>Widescreen</PresentationFormat>
  <Paragraphs>744</Paragraphs>
  <Slides>101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7" baseType="lpstr">
      <vt:lpstr>Arial</vt:lpstr>
      <vt:lpstr>Arial</vt:lpstr>
      <vt:lpstr>Calibri</vt:lpstr>
      <vt:lpstr>Calibri Light</vt:lpstr>
      <vt:lpstr>Times New Roman</vt:lpstr>
      <vt:lpstr>Office Theme</vt:lpstr>
      <vt:lpstr>PIN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 Analysis</dc:title>
  <dc:creator>AJGorski</dc:creator>
  <cp:lastModifiedBy>AJGorski</cp:lastModifiedBy>
  <cp:revision>45</cp:revision>
  <dcterms:created xsi:type="dcterms:W3CDTF">2019-07-14T12:16:48Z</dcterms:created>
  <dcterms:modified xsi:type="dcterms:W3CDTF">2019-08-09T00:01:43Z</dcterms:modified>
</cp:coreProperties>
</file>